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87" r:id="rId2"/>
  </p:sldMasterIdLst>
  <p:notesMasterIdLst>
    <p:notesMasterId r:id="rId25"/>
  </p:notesMasterIdLst>
  <p:sldIdLst>
    <p:sldId id="669" r:id="rId3"/>
    <p:sldId id="767" r:id="rId4"/>
    <p:sldId id="768" r:id="rId5"/>
    <p:sldId id="795" r:id="rId6"/>
    <p:sldId id="797" r:id="rId7"/>
    <p:sldId id="798" r:id="rId8"/>
    <p:sldId id="799" r:id="rId9"/>
    <p:sldId id="800" r:id="rId10"/>
    <p:sldId id="769" r:id="rId11"/>
    <p:sldId id="771" r:id="rId12"/>
    <p:sldId id="782" r:id="rId13"/>
    <p:sldId id="772" r:id="rId14"/>
    <p:sldId id="770" r:id="rId15"/>
    <p:sldId id="773" r:id="rId16"/>
    <p:sldId id="774" r:id="rId17"/>
    <p:sldId id="776" r:id="rId18"/>
    <p:sldId id="790" r:id="rId19"/>
    <p:sldId id="789" r:id="rId20"/>
    <p:sldId id="803" r:id="rId21"/>
    <p:sldId id="804" r:id="rId22"/>
    <p:sldId id="723" r:id="rId23"/>
    <p:sldId id="761" r:id="rId2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656"/>
    <a:srgbClr val="C7A1E3"/>
    <a:srgbClr val="9900FF"/>
    <a:srgbClr val="9933FF"/>
    <a:srgbClr val="FA8D82"/>
    <a:srgbClr val="E1CCF0"/>
    <a:srgbClr val="FF00FF"/>
    <a:srgbClr val="9966FF"/>
    <a:srgbClr val="B2564C"/>
    <a:srgbClr val="4A1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2525" autoAdjust="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'данные для слайда 2'!$B$1</c:f>
              <c:strCache>
                <c:ptCount val="1"/>
                <c:pt idx="0">
                  <c:v>сумма</c:v>
                </c:pt>
              </c:strCache>
            </c:strRef>
          </c:tx>
          <c:explosion val="22"/>
          <c:dPt>
            <c:idx val="4"/>
            <c:bubble3D val="0"/>
            <c:explosion val="12"/>
            <c:extLst>
              <c:ext xmlns:c16="http://schemas.microsoft.com/office/drawing/2014/chart" uri="{C3380CC4-5D6E-409C-BE32-E72D297353CC}">
                <c16:uniqueId val="{00000000-67F5-42F0-86E6-9FBC971FB3B3}"/>
              </c:ext>
            </c:extLst>
          </c:dPt>
          <c:dPt>
            <c:idx val="5"/>
            <c:bubble3D val="0"/>
            <c:explosion val="28"/>
            <c:extLst>
              <c:ext xmlns:c16="http://schemas.microsoft.com/office/drawing/2014/chart" uri="{C3380CC4-5D6E-409C-BE32-E72D297353CC}">
                <c16:uniqueId val="{00000001-67F5-42F0-86E6-9FBC971FB3B3}"/>
              </c:ext>
            </c:extLst>
          </c:dPt>
          <c:dPt>
            <c:idx val="7"/>
            <c:bubble3D val="0"/>
            <c:explosion val="41"/>
            <c:extLst>
              <c:ext xmlns:c16="http://schemas.microsoft.com/office/drawing/2014/chart" uri="{C3380CC4-5D6E-409C-BE32-E72D297353CC}">
                <c16:uniqueId val="{00000002-67F5-42F0-86E6-9FBC971FB3B3}"/>
              </c:ext>
            </c:extLst>
          </c:dPt>
          <c:dPt>
            <c:idx val="9"/>
            <c:bubble3D val="0"/>
            <c:explosion val="42"/>
            <c:extLst>
              <c:ext xmlns:c16="http://schemas.microsoft.com/office/drawing/2014/chart" uri="{C3380CC4-5D6E-409C-BE32-E72D297353CC}">
                <c16:uniqueId val="{00000003-67F5-42F0-86E6-9FBC971FB3B3}"/>
              </c:ext>
            </c:extLst>
          </c:dPt>
          <c:dPt>
            <c:idx val="11"/>
            <c:bubble3D val="0"/>
            <c:explosion val="41"/>
            <c:extLst>
              <c:ext xmlns:c16="http://schemas.microsoft.com/office/drawing/2014/chart" uri="{C3380CC4-5D6E-409C-BE32-E72D297353CC}">
                <c16:uniqueId val="{00000004-67F5-42F0-86E6-9FBC971FB3B3}"/>
              </c:ext>
            </c:extLst>
          </c:dPt>
          <c:dLbls>
            <c:dLbl>
              <c:idx val="0"/>
              <c:layout>
                <c:manualLayout>
                  <c:x val="7.7070831668192827E-2"/>
                  <c:y val="0.1173831049827506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Приобретение работникам, СИЗ;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302 152,59; </a:t>
                    </a:r>
                  </a:p>
                  <a:p>
                    <a:r>
                      <a:rPr lang="ru-RU"/>
                      <a:t>28%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5-42F0-86E6-9FBC971FB3B3}"/>
                </c:ext>
              </c:extLst>
            </c:dLbl>
            <c:dLbl>
              <c:idx val="1"/>
              <c:layout>
                <c:manualLayout>
                  <c:x val="-1.0970415521697315E-7"/>
                  <c:y val="0.2321963334127490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Приобретение  тахографов; </a:t>
                    </a:r>
                    <a:r>
                      <a:rPr lang="ru-RU" b="1">
                        <a:solidFill>
                          <a:srgbClr val="FF0000"/>
                        </a:solidFill>
                      </a:rPr>
                      <a:t>209,47;</a:t>
                    </a:r>
                  </a:p>
                  <a:p>
                    <a:r>
                      <a:rPr lang="ru-RU"/>
                      <a:t> 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5-42F0-86E6-9FBC971FB3B3}"/>
                </c:ext>
              </c:extLst>
            </c:dLbl>
            <c:dLbl>
              <c:idx val="2"/>
              <c:layout>
                <c:manualLayout>
                  <c:x val="0"/>
                  <c:y val="0.114901278389813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Сан.кур. предпенсионеров;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271 078,41</a:t>
                    </a:r>
                    <a:r>
                      <a:rPr lang="ru-RU"/>
                      <a:t>;</a:t>
                    </a:r>
                  </a:p>
                  <a:p>
                    <a:r>
                      <a:rPr lang="ru-RU"/>
                      <a:t> 25%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F5-42F0-86E6-9FBC971FB3B3}"/>
                </c:ext>
              </c:extLst>
            </c:dLbl>
            <c:dLbl>
              <c:idx val="3"/>
              <c:layout>
                <c:manualLayout>
                  <c:x val="0.20062695924764895"/>
                  <c:y val="6.56447845288732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Обеспечение бесплатной выдачей молока;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468,73</a:t>
                    </a:r>
                    <a:r>
                      <a:rPr lang="ru-RU"/>
                      <a:t>; </a:t>
                    </a:r>
                  </a:p>
                  <a:p>
                    <a:r>
                      <a:rPr lang="ru-RU"/>
                      <a:t>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F5-42F0-86E6-9FBC971FB3B3}"/>
                </c:ext>
              </c:extLst>
            </c:dLbl>
            <c:dLbl>
              <c:idx val="4"/>
              <c:layout>
                <c:manualLayout>
                  <c:x val="9.4740508533611975E-2"/>
                  <c:y val="0.1730136342266102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Сан.кур.;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227 542,64; </a:t>
                    </a:r>
                  </a:p>
                  <a:p>
                    <a:r>
                      <a:rPr lang="ru-RU"/>
                      <a:t>21%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5-42F0-86E6-9FBC971FB3B3}"/>
                </c:ext>
              </c:extLst>
            </c:dLbl>
            <c:dLbl>
              <c:idx val="5"/>
              <c:layout>
                <c:manualLayout>
                  <c:x val="0"/>
                  <c:y val="0.2682208870576650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Приобретение отдельных приборов, непосредственно обеспечивающих проведение обучения по вопросам безоп-го ведения работ;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 925,96;</a:t>
                    </a:r>
                  </a:p>
                  <a:p>
                    <a:r>
                      <a:rPr lang="ru-RU"/>
                      <a:t> 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5-42F0-86E6-9FBC971FB3B3}"/>
                </c:ext>
              </c:extLst>
            </c:dLbl>
            <c:dLbl>
              <c:idx val="6"/>
              <c:layout>
                <c:manualLayout>
                  <c:x val="-5.6603780592752513E-2"/>
                  <c:y val="6.107942817827383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Проведение ПМО;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 203 002,22; </a:t>
                    </a:r>
                  </a:p>
                  <a:p>
                    <a:r>
                      <a:rPr lang="ru-RU"/>
                      <a:t>19%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F5-42F0-86E6-9FBC971FB3B3}"/>
                </c:ext>
              </c:extLst>
            </c:dLbl>
            <c:dLbl>
              <c:idx val="7"/>
              <c:layout>
                <c:manualLayout>
                  <c:x val="-0.1537557759812529"/>
                  <c:y val="7.014737235515464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Приобретение страхователями аптечек 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1 230,12; </a:t>
                    </a:r>
                    <a:r>
                      <a:rPr lang="ru-RU"/>
                      <a:t>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5-42F0-86E6-9FBC971FB3B3}"/>
                </c:ext>
              </c:extLst>
            </c:dLbl>
            <c:dLbl>
              <c:idx val="8"/>
              <c:layout>
                <c:manualLayout>
                  <c:x val="-0.19745273082909062"/>
                  <c:y val="-5.16521842536673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Проведение специальной оценки условий труда;</a:t>
                    </a:r>
                  </a:p>
                  <a:p>
                    <a:r>
                      <a:rPr lang="ru-RU"/>
                      <a:t> </a:t>
                    </a:r>
                    <a:r>
                      <a:rPr lang="ru-RU" b="1">
                        <a:solidFill>
                          <a:srgbClr val="FF0000"/>
                        </a:solidFill>
                      </a:rPr>
                      <a:t>31 552,31; </a:t>
                    </a:r>
                    <a:r>
                      <a:rPr lang="ru-RU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F5-42F0-86E6-9FBC971FB3B3}"/>
                </c:ext>
              </c:extLst>
            </c:dLbl>
            <c:dLbl>
              <c:idx val="9"/>
              <c:layout>
                <c:manualLayout>
                  <c:x val="-6.966323566920906E-3"/>
                  <c:y val="-0.1071932299012693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Проведение оценки профессиональных рисков;</a:t>
                    </a:r>
                  </a:p>
                  <a:p>
                    <a:r>
                      <a:rPr lang="ru-RU"/>
                      <a:t> </a:t>
                    </a:r>
                    <a:r>
                      <a:rPr lang="ru-RU" b="1">
                        <a:solidFill>
                          <a:srgbClr val="FF0000"/>
                        </a:solidFill>
                      </a:rPr>
                      <a:t>3 405,51; </a:t>
                    </a:r>
                    <a:r>
                      <a:rPr lang="ru-RU"/>
                      <a:t> 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5-42F0-86E6-9FBC971FB3B3}"/>
                </c:ext>
              </c:extLst>
            </c:dLbl>
            <c:dLbl>
              <c:idx val="10"/>
              <c:layout>
                <c:manualLayout>
                  <c:x val="0.15186335250413446"/>
                  <c:y val="-8.12981945662998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Обеспечение работников лечебно-профилактическим питанием 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17 461,63;</a:t>
                    </a:r>
                  </a:p>
                  <a:p>
                    <a:r>
                      <a:rPr lang="ru-RU"/>
                      <a:t> 2%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F5-42F0-86E6-9FBC971FB3B3}"/>
                </c:ext>
              </c:extLst>
            </c:dLbl>
            <c:dLbl>
              <c:idx val="11"/>
              <c:layout>
                <c:manualLayout>
                  <c:x val="0.34970393591083249"/>
                  <c:y val="-7.608305661369198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Обучение по охране труда работников; </a:t>
                    </a:r>
                  </a:p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3 513,02; </a:t>
                    </a:r>
                  </a:p>
                  <a:p>
                    <a:r>
                      <a:rPr lang="ru-RU"/>
                      <a:t>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5-42F0-86E6-9FBC971FB3B3}"/>
                </c:ext>
              </c:extLst>
            </c:dLbl>
            <c:dLbl>
              <c:idx val="12"/>
              <c:layout>
                <c:manualLayout>
                  <c:x val="0.42926692910329955"/>
                  <c:y val="0.101208382873573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отдельных приборов, непосредственно предназначенных для обеспечения безопасности работников ; </a:t>
                    </a:r>
                  </a:p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12 917,73;</a:t>
                    </a:r>
                  </a:p>
                  <a:p>
                    <a:r>
                      <a:rPr lang="ru-RU" dirty="0"/>
                      <a:t> 1%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F5-42F0-86E6-9FBC971FB3B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'данные для слайда 2'!$A$2:$A$14</c:f>
              <c:strCache>
                <c:ptCount val="13"/>
                <c:pt idx="0">
                  <c:v>Приобретение работникам, СИЗ</c:v>
                </c:pt>
                <c:pt idx="1">
                  <c:v>Приобретение  тахографов</c:v>
                </c:pt>
                <c:pt idx="2">
                  <c:v>Сан.кур. предпенсионеров</c:v>
                </c:pt>
                <c:pt idx="3">
                  <c:v>Обеспечение бесплатной выдачей молока</c:v>
                </c:pt>
                <c:pt idx="4">
                  <c:v>Сан.кур.</c:v>
                </c:pt>
                <c:pt idx="5">
                  <c:v>Приобретение отдельных приборов, непосредственно обеспечивающих проведение обучения по вопросам безоп-го ведения работ</c:v>
                </c:pt>
                <c:pt idx="6">
                  <c:v>Проведение ПМО</c:v>
                </c:pt>
                <c:pt idx="7">
                  <c:v>Приобретение страхователями аптечек </c:v>
                </c:pt>
                <c:pt idx="8">
                  <c:v>Проведение специальной оценки условий труда</c:v>
                </c:pt>
                <c:pt idx="9">
                  <c:v>Проведение оценки профессиональных рисков</c:v>
                </c:pt>
                <c:pt idx="10">
                  <c:v>Обеспечение работников лечебно-профилактическим питанием </c:v>
                </c:pt>
                <c:pt idx="11">
                  <c:v>Обучение по охране труда работников</c:v>
                </c:pt>
                <c:pt idx="12">
                  <c:v>Приобретение отдельных приборов, непосредственно предназначенных для обеспечения безопасности работников </c:v>
                </c:pt>
              </c:strCache>
            </c:strRef>
          </c:cat>
          <c:val>
            <c:numRef>
              <c:f>'данные для слайда 2'!$B$2:$B$14</c:f>
              <c:numCache>
                <c:formatCode>#,##0.00</c:formatCode>
                <c:ptCount val="13"/>
                <c:pt idx="0">
                  <c:v>302152.59373000008</c:v>
                </c:pt>
                <c:pt idx="1">
                  <c:v>209.46947999999998</c:v>
                </c:pt>
                <c:pt idx="2">
                  <c:v>271078.40905999998</c:v>
                </c:pt>
                <c:pt idx="3">
                  <c:v>468.72809000000001</c:v>
                </c:pt>
                <c:pt idx="4">
                  <c:v>227542.63861000002</c:v>
                </c:pt>
                <c:pt idx="5">
                  <c:v>925.95888000000002</c:v>
                </c:pt>
                <c:pt idx="6">
                  <c:v>188236.89</c:v>
                </c:pt>
                <c:pt idx="7">
                  <c:v>1230.1179200000001</c:v>
                </c:pt>
                <c:pt idx="8">
                  <c:v>31552.305130000012</c:v>
                </c:pt>
                <c:pt idx="9">
                  <c:v>3405.5111900000002</c:v>
                </c:pt>
                <c:pt idx="10">
                  <c:v>17461.627390000001</c:v>
                </c:pt>
                <c:pt idx="11">
                  <c:v>3513.0157599999998</c:v>
                </c:pt>
                <c:pt idx="12">
                  <c:v>12917.72539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F5-42F0-86E6-9FBC971FB3B3}"/>
            </c:ext>
          </c:extLst>
        </c:ser>
        <c:ser>
          <c:idx val="1"/>
          <c:order val="1"/>
          <c:tx>
            <c:strRef>
              <c:f>'данные для слайда 2'!$C$1</c:f>
              <c:strCache>
                <c:ptCount val="1"/>
                <c:pt idx="0">
                  <c:v>процент</c:v>
                </c:pt>
              </c:strCache>
            </c:strRef>
          </c:tx>
          <c:explosion val="25"/>
          <c:cat>
            <c:strRef>
              <c:f>'данные для слайда 2'!$A$2:$A$14</c:f>
              <c:strCache>
                <c:ptCount val="13"/>
                <c:pt idx="0">
                  <c:v>Приобретение работникам, СИЗ</c:v>
                </c:pt>
                <c:pt idx="1">
                  <c:v>Приобретение  тахографов</c:v>
                </c:pt>
                <c:pt idx="2">
                  <c:v>Сан.кур. предпенсионеров</c:v>
                </c:pt>
                <c:pt idx="3">
                  <c:v>Обеспечение бесплатной выдачей молока</c:v>
                </c:pt>
                <c:pt idx="4">
                  <c:v>Сан.кур.</c:v>
                </c:pt>
                <c:pt idx="5">
                  <c:v>Приобретение отдельных приборов, непосредственно обеспечивающих проведение обучения по вопросам безоп-го ведения работ</c:v>
                </c:pt>
                <c:pt idx="6">
                  <c:v>Проведение ПМО</c:v>
                </c:pt>
                <c:pt idx="7">
                  <c:v>Приобретение страхователями аптечек </c:v>
                </c:pt>
                <c:pt idx="8">
                  <c:v>Проведение специальной оценки условий труда</c:v>
                </c:pt>
                <c:pt idx="9">
                  <c:v>Проведение оценки профессиональных рисков</c:v>
                </c:pt>
                <c:pt idx="10">
                  <c:v>Обеспечение работников лечебно-профилактическим питанием </c:v>
                </c:pt>
                <c:pt idx="11">
                  <c:v>Обучение по охране труда работников</c:v>
                </c:pt>
                <c:pt idx="12">
                  <c:v>Приобретение отдельных приборов, непосредственно предназначенных для обеспечения безопасности работников </c:v>
                </c:pt>
              </c:strCache>
            </c:strRef>
          </c:cat>
          <c:val>
            <c:numRef>
              <c:f>'данные для слайда 2'!$C$2:$C$14</c:f>
              <c:numCache>
                <c:formatCode>#,##0.00</c:formatCode>
                <c:ptCount val="13"/>
                <c:pt idx="0">
                  <c:v>28.095187531419107</c:v>
                </c:pt>
                <c:pt idx="1">
                  <c:v>1.9477192798707809E-2</c:v>
                </c:pt>
                <c:pt idx="2">
                  <c:v>25.205802949568604</c:v>
                </c:pt>
                <c:pt idx="3">
                  <c:v>4.3583950173075654E-2</c:v>
                </c:pt>
                <c:pt idx="4">
                  <c:v>21.157697255627244</c:v>
                </c:pt>
                <c:pt idx="5">
                  <c:v>8.6098841842904991E-2</c:v>
                </c:pt>
                <c:pt idx="6">
                  <c:v>18.87584444584623</c:v>
                </c:pt>
                <c:pt idx="7">
                  <c:v>0.11438059565042809</c:v>
                </c:pt>
                <c:pt idx="8">
                  <c:v>2.9338418668947273</c:v>
                </c:pt>
                <c:pt idx="9">
                  <c:v>0.31665614497055544</c:v>
                </c:pt>
                <c:pt idx="10">
                  <c:v>1.623642180494395</c:v>
                </c:pt>
                <c:pt idx="11">
                  <c:v>0.32665228969117144</c:v>
                </c:pt>
                <c:pt idx="12">
                  <c:v>1.2011345420907764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F5-42F0-86E6-9FBC971FB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9091"/>
          </a:xfrm>
          <a:prstGeom prst="rect">
            <a:avLst/>
          </a:prstGeom>
        </p:spPr>
        <p:txBody>
          <a:bodyPr vert="horz" lIns="92541" tIns="46270" rIns="92541" bIns="462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8" y="1"/>
            <a:ext cx="2971800" cy="499091"/>
          </a:xfrm>
          <a:prstGeom prst="rect">
            <a:avLst/>
          </a:prstGeom>
        </p:spPr>
        <p:txBody>
          <a:bodyPr vert="horz" lIns="92541" tIns="46270" rIns="92541" bIns="46270" rtlCol="0"/>
          <a:lstStyle>
            <a:lvl1pPr algn="r">
              <a:defRPr sz="1200"/>
            </a:lvl1pPr>
          </a:lstStyle>
          <a:p>
            <a:fld id="{4B2B2357-0469-4911-919E-2D4BDCF8E26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1" tIns="46270" rIns="92541" bIns="462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9"/>
            <a:ext cx="5486400" cy="3916739"/>
          </a:xfrm>
          <a:prstGeom prst="rect">
            <a:avLst/>
          </a:prstGeom>
        </p:spPr>
        <p:txBody>
          <a:bodyPr vert="horz" lIns="92541" tIns="46270" rIns="92541" bIns="462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6"/>
            <a:ext cx="2971800" cy="499090"/>
          </a:xfrm>
          <a:prstGeom prst="rect">
            <a:avLst/>
          </a:prstGeom>
        </p:spPr>
        <p:txBody>
          <a:bodyPr vert="horz" lIns="92541" tIns="46270" rIns="92541" bIns="462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8" y="9448186"/>
            <a:ext cx="2971800" cy="499090"/>
          </a:xfrm>
          <a:prstGeom prst="rect">
            <a:avLst/>
          </a:prstGeom>
        </p:spPr>
        <p:txBody>
          <a:bodyPr vert="horz" lIns="92541" tIns="46270" rIns="92541" bIns="46270" rtlCol="0" anchor="b"/>
          <a:lstStyle>
            <a:lvl1pPr algn="r">
              <a:defRPr sz="1200"/>
            </a:lvl1pPr>
          </a:lstStyle>
          <a:p>
            <a:fld id="{356CA21E-7B5A-4F8B-A8A6-6E3FF10A4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83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30031" indent="-230004" defTabSz="452020" eaLnBrk="0" fontAlgn="base" hangingPunct="0">
              <a:spcBef>
                <a:spcPct val="0"/>
              </a:spcBef>
              <a:spcAft>
                <a:spcPct val="0"/>
              </a:spcAft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90037" indent="-230004" defTabSz="452020" eaLnBrk="0" fontAlgn="base" hangingPunct="0">
              <a:spcBef>
                <a:spcPct val="0"/>
              </a:spcBef>
              <a:spcAft>
                <a:spcPct val="0"/>
              </a:spcAft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50043" indent="-230004" defTabSz="452020" eaLnBrk="0" fontAlgn="base" hangingPunct="0">
              <a:spcBef>
                <a:spcPct val="0"/>
              </a:spcBef>
              <a:spcAft>
                <a:spcPct val="0"/>
              </a:spcAft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910047" indent="-230004" defTabSz="452020" eaLnBrk="0" fontAlgn="base" hangingPunct="0">
              <a:spcBef>
                <a:spcPct val="0"/>
              </a:spcBef>
              <a:spcAft>
                <a:spcPct val="0"/>
              </a:spcAft>
              <a:tabLst>
                <a:tab pos="726746" algn="l"/>
                <a:tab pos="1455087" algn="l"/>
                <a:tab pos="2183430" algn="l"/>
                <a:tab pos="291336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fld id="{95DAE2D8-D420-4219-ABE4-A3DF80C3FD63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7713"/>
            <a:ext cx="6640512" cy="3735387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207" y="4733072"/>
            <a:ext cx="5494406" cy="4482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498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B8A7-A409-4870-88B7-86D68F300AB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B8A7-A409-4870-88B7-86D68F300AB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1124-F07B-4906-AC7B-13765792869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59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C1124-F07B-4906-AC7B-13765792869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02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7959" algn="l"/>
                <a:tab pos="1457518" algn="l"/>
                <a:tab pos="2187076" algn="l"/>
                <a:tab pos="2918234" algn="l"/>
              </a:tabLst>
            </a:pPr>
            <a:fld id="{5B780406-702B-4F1F-B227-DBD993E2E313}" type="slidenum">
              <a:rPr lang="ru-RU" altLang="ru-RU" smtClean="0">
                <a:ea typeface="Lucida Sans Unicode" pitchFamily="34" charset="0"/>
                <a:cs typeface="Lucida Sans Unicode" pitchFamily="34" charset="0"/>
              </a:rPr>
              <a:pPr>
                <a:tabLst>
                  <a:tab pos="727959" algn="l"/>
                  <a:tab pos="1457518" algn="l"/>
                  <a:tab pos="2187076" algn="l"/>
                  <a:tab pos="2918234" algn="l"/>
                </a:tabLst>
              </a:pPr>
              <a:t>10</a:t>
            </a:fld>
            <a:endParaRPr lang="ru-RU" altLang="ru-RU" dirty="0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9300"/>
            <a:ext cx="6651625" cy="3741738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9010" y="4741398"/>
            <a:ext cx="5500822" cy="4490841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96350" y="9479601"/>
            <a:ext cx="2980884" cy="499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615" tIns="46809" rIns="93615" bIns="46809" anchor="b"/>
          <a:lstStyle/>
          <a:p>
            <a:pPr algn="r">
              <a:buSzPct val="100000"/>
              <a:tabLst>
                <a:tab pos="0" algn="l"/>
                <a:tab pos="921548" algn="l"/>
                <a:tab pos="1843095" algn="l"/>
                <a:tab pos="2764643" algn="l"/>
                <a:tab pos="3686190" algn="l"/>
                <a:tab pos="4607737" algn="l"/>
                <a:tab pos="5529286" algn="l"/>
                <a:tab pos="6450833" algn="l"/>
                <a:tab pos="7372380" algn="l"/>
                <a:tab pos="8293928" algn="l"/>
                <a:tab pos="9215476" algn="l"/>
                <a:tab pos="10137023" algn="l"/>
              </a:tabLst>
            </a:pPr>
            <a:fld id="{54942187-A17D-4A2A-85FD-7B2985658541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</a:rPr>
              <a:pPr algn="r">
                <a:buSzPct val="100000"/>
                <a:tabLst>
                  <a:tab pos="0" algn="l"/>
                  <a:tab pos="921548" algn="l"/>
                  <a:tab pos="1843095" algn="l"/>
                  <a:tab pos="2764643" algn="l"/>
                  <a:tab pos="3686190" algn="l"/>
                  <a:tab pos="4607737" algn="l"/>
                  <a:tab pos="5529286" algn="l"/>
                  <a:tab pos="6450833" algn="l"/>
                  <a:tab pos="7372380" algn="l"/>
                  <a:tab pos="8293928" algn="l"/>
                  <a:tab pos="9215476" algn="l"/>
                  <a:tab pos="10137023" algn="l"/>
                </a:tabLst>
              </a:pPr>
              <a:t>10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7959" algn="l"/>
                <a:tab pos="1457518" algn="l"/>
                <a:tab pos="2187076" algn="l"/>
                <a:tab pos="2918234" algn="l"/>
              </a:tabLst>
            </a:pPr>
            <a:fld id="{5B780406-702B-4F1F-B227-DBD993E2E313}" type="slidenum">
              <a:rPr lang="ru-RU" altLang="ru-RU" smtClean="0">
                <a:ea typeface="Lucida Sans Unicode" pitchFamily="34" charset="0"/>
                <a:cs typeface="Lucida Sans Unicode" pitchFamily="34" charset="0"/>
              </a:rPr>
              <a:pPr>
                <a:tabLst>
                  <a:tab pos="727959" algn="l"/>
                  <a:tab pos="1457518" algn="l"/>
                  <a:tab pos="2187076" algn="l"/>
                  <a:tab pos="2918234" algn="l"/>
                </a:tabLst>
              </a:pPr>
              <a:t>11</a:t>
            </a:fld>
            <a:endParaRPr lang="ru-RU" altLang="ru-RU" dirty="0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9300"/>
            <a:ext cx="6651625" cy="3741738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9010" y="4741398"/>
            <a:ext cx="5500822" cy="4490841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96350" y="9479601"/>
            <a:ext cx="2980884" cy="499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615" tIns="46809" rIns="93615" bIns="46809" anchor="b"/>
          <a:lstStyle/>
          <a:p>
            <a:pPr algn="r">
              <a:buSzPct val="100000"/>
              <a:tabLst>
                <a:tab pos="0" algn="l"/>
                <a:tab pos="921548" algn="l"/>
                <a:tab pos="1843095" algn="l"/>
                <a:tab pos="2764643" algn="l"/>
                <a:tab pos="3686190" algn="l"/>
                <a:tab pos="4607737" algn="l"/>
                <a:tab pos="5529286" algn="l"/>
                <a:tab pos="6450833" algn="l"/>
                <a:tab pos="7372380" algn="l"/>
                <a:tab pos="8293928" algn="l"/>
                <a:tab pos="9215476" algn="l"/>
                <a:tab pos="10137023" algn="l"/>
              </a:tabLst>
            </a:pPr>
            <a:fld id="{54942187-A17D-4A2A-85FD-7B2985658541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</a:rPr>
              <a:pPr algn="r">
                <a:buSzPct val="100000"/>
                <a:tabLst>
                  <a:tab pos="0" algn="l"/>
                  <a:tab pos="921548" algn="l"/>
                  <a:tab pos="1843095" algn="l"/>
                  <a:tab pos="2764643" algn="l"/>
                  <a:tab pos="3686190" algn="l"/>
                  <a:tab pos="4607737" algn="l"/>
                  <a:tab pos="5529286" algn="l"/>
                  <a:tab pos="6450833" algn="l"/>
                  <a:tab pos="7372380" algn="l"/>
                  <a:tab pos="8293928" algn="l"/>
                  <a:tab pos="9215476" algn="l"/>
                  <a:tab pos="10137023" algn="l"/>
                </a:tabLst>
              </a:pPr>
              <a:t>11</a:t>
            </a:fld>
            <a:endParaRPr lang="ru-RU" altLang="ru-RU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6868" algn="l"/>
                <a:tab pos="1455334" algn="l"/>
                <a:tab pos="2183800" algn="l"/>
                <a:tab pos="2913863" algn="l"/>
              </a:tabLst>
            </a:pPr>
            <a:fld id="{08F77322-3F72-4F79-9886-60712DD21AD1}" type="slidenum">
              <a:rPr lang="ru-RU" altLang="ru-RU">
                <a:cs typeface="Lucida Sans Unicode" pitchFamily="34" charset="0"/>
              </a:rPr>
              <a:pPr>
                <a:tabLst>
                  <a:tab pos="726868" algn="l"/>
                  <a:tab pos="1455334" algn="l"/>
                  <a:tab pos="2183800" algn="l"/>
                  <a:tab pos="2913863" algn="l"/>
                </a:tabLst>
              </a:pPr>
              <a:t>12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87388"/>
            <a:ext cx="6103938" cy="3433762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1414" y="4352322"/>
            <a:ext cx="5539325" cy="4122917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479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7959" algn="l"/>
                <a:tab pos="1457518" algn="l"/>
                <a:tab pos="2187076" algn="l"/>
                <a:tab pos="2918234" algn="l"/>
              </a:tabLst>
            </a:pPr>
            <a:fld id="{AA9832CB-44F5-4282-BC51-068377FBCBA6}" type="slidenum">
              <a:rPr lang="ru-RU" altLang="ru-RU" smtClean="0">
                <a:ea typeface="Lucida Sans Unicode" pitchFamily="34" charset="0"/>
                <a:cs typeface="Lucida Sans Unicode" pitchFamily="34" charset="0"/>
              </a:rPr>
              <a:pPr>
                <a:tabLst>
                  <a:tab pos="727959" algn="l"/>
                  <a:tab pos="1457518" algn="l"/>
                  <a:tab pos="2187076" algn="l"/>
                  <a:tab pos="2918234" algn="l"/>
                </a:tabLst>
              </a:pPr>
              <a:t>15</a:t>
            </a:fld>
            <a:endParaRPr lang="ru-RU" altLang="ru-RU" dirty="0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9300"/>
            <a:ext cx="6651625" cy="3741738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9010" y="4741398"/>
            <a:ext cx="5500822" cy="4490841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9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6868" algn="l"/>
                <a:tab pos="1455334" algn="l"/>
                <a:tab pos="2183800" algn="l"/>
                <a:tab pos="2913863" algn="l"/>
              </a:tabLst>
            </a:pPr>
            <a:fld id="{E41AF99F-B380-4987-A6A0-ABF89E5C44EB}" type="slidenum">
              <a:rPr lang="ru-RU" altLang="ru-RU">
                <a:cs typeface="Lucida Sans Unicode" pitchFamily="34" charset="0"/>
              </a:rPr>
              <a:pPr>
                <a:tabLst>
                  <a:tab pos="726868" algn="l"/>
                  <a:tab pos="1455334" algn="l"/>
                  <a:tab pos="2183800" algn="l"/>
                  <a:tab pos="2913863" algn="l"/>
                </a:tabLst>
              </a:pPr>
              <a:t>16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7713"/>
            <a:ext cx="6640512" cy="3735387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206" y="4733071"/>
            <a:ext cx="5494406" cy="448295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02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6868" algn="l"/>
                <a:tab pos="1455334" algn="l"/>
                <a:tab pos="2183800" algn="l"/>
                <a:tab pos="2913863" algn="l"/>
              </a:tabLst>
            </a:pPr>
            <a:fld id="{E41AF99F-B380-4987-A6A0-ABF89E5C44EB}" type="slidenum">
              <a:rPr lang="ru-RU" altLang="ru-RU">
                <a:cs typeface="Lucida Sans Unicode" pitchFamily="34" charset="0"/>
              </a:rPr>
              <a:pPr>
                <a:tabLst>
                  <a:tab pos="726868" algn="l"/>
                  <a:tab pos="1455334" algn="l"/>
                  <a:tab pos="2183800" algn="l"/>
                  <a:tab pos="2913863" algn="l"/>
                </a:tabLst>
              </a:pPr>
              <a:t>17</a:t>
            </a:fld>
            <a:endParaRPr lang="ru-RU" altLang="ru-RU">
              <a:cs typeface="Lucida Sans Unicode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7713"/>
            <a:ext cx="6640512" cy="3735387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206" y="4733071"/>
            <a:ext cx="5494406" cy="4482955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025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F0E0-F20D-45A9-8969-790B3C37B44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C449-447A-48DA-907A-669D32E08A1B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6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5E6B-7D4B-4285-BE04-7196E4720154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3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0DF-D6DD-4E37-A825-7504CD3DFDC4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56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1559-E5B3-48F3-B668-AC1E0E7E00DD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0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8547-4426-45E4-A458-CDDEDD2409D1}" type="datetime1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85C8-1075-4BDB-ADC6-761DC9589268}" type="datetime1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9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5507-6FD6-415A-A4B4-2A1BC1BD9094}" type="datetime1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4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4ACA-B326-4181-BD93-9C073A5772EF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71C-1E43-479A-A5A6-06D0DECF5C1F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3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5149-C64F-4FDC-9F62-673567AB083C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1A9B-F7E9-40D8-BE70-64317C8BE23B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0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2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C851-11DB-4774-8C29-2D931018B1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DD08-2F98-45DC-87A9-F650D2EC6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/>
          <p:nvPr/>
        </p:nvPicPr>
        <p:blipFill rotWithShape="1">
          <a:blip r:embed="rId2"/>
          <a:srcRect b="31050"/>
          <a:stretch/>
        </p:blipFill>
        <p:spPr>
          <a:xfrm>
            <a:off x="97981" y="2590928"/>
            <a:ext cx="12191999" cy="3168502"/>
          </a:xfrm>
          <a:prstGeom prst="rect">
            <a:avLst/>
          </a:prstGeom>
        </p:spPr>
      </p:pic>
      <p:pic>
        <p:nvPicPr>
          <p:cNvPr id="80" name="Shape 80"/>
          <p:cNvPicPr/>
          <p:nvPr/>
        </p:nvPicPr>
        <p:blipFill>
          <a:blip r:embed="rId3"/>
          <a:stretch/>
        </p:blipFill>
        <p:spPr>
          <a:xfrm>
            <a:off x="215991" y="106340"/>
            <a:ext cx="1623444" cy="1286539"/>
          </a:xfrm>
          <a:prstGeom prst="rect">
            <a:avLst/>
          </a:prstGeom>
        </p:spPr>
      </p:pic>
      <p:sp>
        <p:nvSpPr>
          <p:cNvPr id="6" name="Shape 78"/>
          <p:cNvSpPr txBox="1"/>
          <p:nvPr/>
        </p:nvSpPr>
        <p:spPr>
          <a:xfrm>
            <a:off x="215991" y="1531087"/>
            <a:ext cx="11543620" cy="2271776"/>
          </a:xfrm>
          <a:prstGeom prst="rect">
            <a:avLst/>
          </a:prstGeom>
        </p:spPr>
        <p:txBody>
          <a:bodyPr vert="horz" wrap="square" lIns="0" tIns="55245" rIns="0" bIns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Современные аспекты и проблемы финансового обеспечения предупредительных мер по сокращению производственного травматизма и профессиональных заболеваний работников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98873" y="4816943"/>
            <a:ext cx="4460739" cy="193474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Начальник управления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организации страхования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профессиональных рисков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Отделения Фонда пенсионного и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социального страхования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по Челябинской области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Талеренко Наталья Васильевна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2906" y="352425"/>
            <a:ext cx="7018337" cy="698500"/>
            <a:chOff x="793" y="222"/>
            <a:chExt cx="4421" cy="440"/>
          </a:xfrm>
        </p:grpSpPr>
        <p:sp>
          <p:nvSpPr>
            <p:cNvPr id="16394" name="Line 2"/>
            <p:cNvSpPr>
              <a:spLocks noChangeShapeType="1"/>
            </p:cNvSpPr>
            <p:nvPr/>
          </p:nvSpPr>
          <p:spPr bwMode="auto">
            <a:xfrm>
              <a:off x="831" y="222"/>
              <a:ext cx="0" cy="44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3"/>
            <p:cNvSpPr>
              <a:spLocks noChangeShapeType="1"/>
            </p:cNvSpPr>
            <p:nvPr/>
          </p:nvSpPr>
          <p:spPr bwMode="auto">
            <a:xfrm>
              <a:off x="793" y="222"/>
              <a:ext cx="4421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79658" y="115888"/>
            <a:ext cx="8388351" cy="14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УСЛОВИЯ ФИНАНСОВОГО ОБЕСПЕЧЕНИЯ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91986" y="1191986"/>
            <a:ext cx="10515600" cy="53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dirty="0">
                <a:solidFill>
                  <a:srgbClr val="002060"/>
                </a:solidFill>
              </a:rPr>
              <a:t>                   	 </a:t>
            </a:r>
            <a:r>
              <a:rPr lang="ru-RU" sz="1600" dirty="0" smtClean="0">
                <a:solidFill>
                  <a:srgbClr val="002060"/>
                </a:solidFill>
              </a:rPr>
              <a:t>Финансовое </a:t>
            </a:r>
            <a:r>
              <a:rPr lang="ru-RU" sz="1600" dirty="0">
                <a:solidFill>
                  <a:srgbClr val="002060"/>
                </a:solidFill>
              </a:rPr>
              <a:t>обеспечение предупредительных мер осуществляется в пределах </a:t>
            </a:r>
            <a:r>
              <a:rPr lang="ru-RU" sz="1600" dirty="0" smtClean="0">
                <a:solidFill>
                  <a:srgbClr val="002060"/>
                </a:solidFill>
              </a:rPr>
              <a:t>бюджетных  </a:t>
            </a:r>
            <a:r>
              <a:rPr lang="ru-RU" sz="1600" dirty="0">
                <a:solidFill>
                  <a:srgbClr val="002060"/>
                </a:solidFill>
              </a:rPr>
              <a:t>ассигнований, предусмотренных </a:t>
            </a:r>
            <a:r>
              <a:rPr lang="ru-RU" sz="1600" dirty="0">
                <a:solidFill>
                  <a:srgbClr val="C00000"/>
                </a:solidFill>
              </a:rPr>
              <a:t>бюджетом СФР на текущий финансовый год   </a:t>
            </a:r>
          </a:p>
          <a:p>
            <a:pPr algn="just">
              <a:spcAft>
                <a:spcPts val="600"/>
              </a:spcAft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002060"/>
                </a:solidFill>
              </a:rPr>
              <a:t>         Финансовое обеспечение предупредительных мер осуществляется страхователем </a:t>
            </a:r>
            <a:r>
              <a:rPr lang="ru-RU" altLang="ru-RU" sz="1600" dirty="0">
                <a:solidFill>
                  <a:srgbClr val="C00000"/>
                </a:solidFill>
              </a:rPr>
              <a:t>за счет собственных средств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с последующим </a:t>
            </a:r>
            <a:r>
              <a:rPr lang="ru-RU" altLang="ru-RU" sz="1600" dirty="0">
                <a:solidFill>
                  <a:srgbClr val="C00000"/>
                </a:solidFill>
              </a:rPr>
              <a:t>возмещением произведенных им расходов за счет средств бюджета СФР </a:t>
            </a:r>
            <a:r>
              <a:rPr lang="ru-RU" altLang="ru-RU" sz="1600" dirty="0">
                <a:solidFill>
                  <a:srgbClr val="002060"/>
                </a:solidFill>
              </a:rPr>
              <a:t>в пределах суммы, согласованной с отделением СФР на эти цели, </a:t>
            </a:r>
            <a:r>
              <a:rPr lang="ru-RU" altLang="ru-RU" sz="2800" dirty="0" smtClean="0">
                <a:solidFill>
                  <a:srgbClr val="002060"/>
                </a:solidFill>
              </a:rPr>
              <a:t>но!</a:t>
            </a:r>
            <a:r>
              <a:rPr lang="ru-RU" altLang="ru-RU" sz="1600" dirty="0" smtClean="0">
                <a:solidFill>
                  <a:srgbClr val="002060"/>
                </a:solidFill>
              </a:rPr>
              <a:t> </a:t>
            </a:r>
            <a:r>
              <a:rPr lang="ru-RU" altLang="ru-RU" sz="1600" u="sng" dirty="0">
                <a:solidFill>
                  <a:srgbClr val="C00000"/>
                </a:solidFill>
              </a:rPr>
              <a:t>не более суммы страховых взносов </a:t>
            </a:r>
            <a:r>
              <a:rPr lang="ru-RU" altLang="ru-RU" sz="1600" u="sng" dirty="0">
                <a:solidFill>
                  <a:srgbClr val="002060"/>
                </a:solidFill>
              </a:rPr>
              <a:t>на обязательное социальное страхование от несчастных случаев на производстве и профессиональных заболеваний, </a:t>
            </a:r>
            <a:r>
              <a:rPr lang="ru-RU" altLang="ru-RU" sz="1600" u="sng" dirty="0">
                <a:solidFill>
                  <a:srgbClr val="C00000"/>
                </a:solidFill>
              </a:rPr>
              <a:t>начисленных страхователем за текущий финансовый год, за вычетом расходов</a:t>
            </a:r>
            <a:r>
              <a:rPr lang="ru-RU" altLang="ru-RU" sz="1600" u="sng" dirty="0">
                <a:solidFill>
                  <a:srgbClr val="002060"/>
                </a:solidFill>
              </a:rPr>
              <a:t>, произведенных в текущем календарном году на выплату пособий по временной нетрудоспособности в связи с НС на производстве или ПЗ и на оплату отпуска застрахованного лица </a:t>
            </a:r>
            <a:r>
              <a:rPr lang="ru-RU" altLang="ru-RU" sz="1600" dirty="0">
                <a:solidFill>
                  <a:srgbClr val="002060"/>
                </a:solidFill>
              </a:rPr>
              <a:t>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обратно.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1F497D"/>
                </a:solidFill>
              </a:rPr>
              <a:t>	</a:t>
            </a:r>
            <a:r>
              <a:rPr lang="ru-RU" altLang="ru-RU" sz="1600" dirty="0">
                <a:solidFill>
                  <a:srgbClr val="C00000"/>
                </a:solidFill>
              </a:rPr>
              <a:t>       Объем средств</a:t>
            </a:r>
            <a:r>
              <a:rPr lang="ru-RU" altLang="ru-RU" sz="1600" dirty="0">
                <a:solidFill>
                  <a:srgbClr val="002060"/>
                </a:solidFill>
              </a:rPr>
              <a:t>, направляемых на финансовое обеспечение предупредительных мер, </a:t>
            </a:r>
            <a:r>
              <a:rPr lang="ru-RU" altLang="ru-RU" sz="1600" dirty="0">
                <a:solidFill>
                  <a:srgbClr val="C00000"/>
                </a:solidFill>
              </a:rPr>
              <a:t>не может превышать 20 процентов </a:t>
            </a:r>
            <a:r>
              <a:rPr lang="ru-RU" altLang="ru-RU" sz="1600" dirty="0">
                <a:solidFill>
                  <a:srgbClr val="002060"/>
                </a:solidFill>
              </a:rPr>
              <a:t>сумм страховых взносов на ОСС от НС и ПЗ, начисленных </a:t>
            </a:r>
            <a:br>
              <a:rPr lang="ru-RU" altLang="ru-RU" sz="1600" dirty="0">
                <a:solidFill>
                  <a:srgbClr val="002060"/>
                </a:solidFill>
              </a:rPr>
            </a:br>
            <a:r>
              <a:rPr lang="ru-RU" altLang="ru-RU" sz="1600" dirty="0">
                <a:solidFill>
                  <a:srgbClr val="002060"/>
                </a:solidFill>
              </a:rPr>
              <a:t>за предшествующий календарный год, за вычетом расходов, произведенных в предшествующем календарном году на выплату пособий по временной нетрудоспособности в связи с НС или ПЗ и на оплату отпуска застрахованного лица (</a:t>
            </a:r>
            <a:r>
              <a:rPr lang="ru-RU" sz="1600" dirty="0">
                <a:solidFill>
                  <a:srgbClr val="002060"/>
                </a:solidFill>
              </a:rPr>
              <a:t>сверх ежегодного оплачиваемого отпуска, установленного законодательством РФ) на весь период его лечения и проезда к месту лечения и обратно.</a:t>
            </a:r>
          </a:p>
          <a:p>
            <a:pPr algn="just">
              <a:spcBef>
                <a:spcPts val="6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>
                <a:solidFill>
                  <a:srgbClr val="1F497D"/>
                </a:solidFill>
              </a:rPr>
              <a:t>        </a:t>
            </a:r>
            <a:r>
              <a:rPr lang="ru-RU" altLang="ru-RU" sz="1600" dirty="0">
                <a:solidFill>
                  <a:srgbClr val="C00000"/>
                </a:solidFill>
              </a:rPr>
              <a:t>Объем средств</a:t>
            </a:r>
            <a:r>
              <a:rPr lang="ru-RU" altLang="ru-RU" sz="1600" dirty="0">
                <a:solidFill>
                  <a:srgbClr val="1F497D"/>
                </a:solidFill>
              </a:rPr>
              <a:t>, направляемых на указанные цели, </a:t>
            </a:r>
            <a:r>
              <a:rPr lang="ru-RU" altLang="ru-RU" sz="1600" dirty="0">
                <a:solidFill>
                  <a:srgbClr val="C00000"/>
                </a:solidFill>
              </a:rPr>
              <a:t>может быть увеличен до 30 процентов </a:t>
            </a:r>
            <a:r>
              <a:rPr lang="ru-RU" altLang="ru-RU" sz="1600" dirty="0">
                <a:solidFill>
                  <a:srgbClr val="1F497D"/>
                </a:solidFill>
              </a:rPr>
              <a:t>сумм страховых взносов 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страсти в соответствии с пенсионным законодательством РФ.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12078" y="323342"/>
            <a:ext cx="8553039" cy="3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888"/>
              </a:lnSpc>
              <a:buSzPct val="100000"/>
            </a:pP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Приказ Минтруда России  от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11.07.2024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№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347н </a:t>
            </a:r>
            <a:endParaRPr lang="ru-RU" altLang="ru-RU" sz="1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412422" y="579664"/>
            <a:ext cx="1836964" cy="612322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</a:rPr>
              <a:t>Пункт </a:t>
            </a:r>
            <a:r>
              <a:rPr lang="ru-RU" altLang="ru-RU" sz="1600" dirty="0" smtClean="0">
                <a:solidFill>
                  <a:srgbClr val="C00000"/>
                </a:solidFill>
              </a:rPr>
              <a:t>1  </a:t>
            </a:r>
            <a:r>
              <a:rPr lang="ru-RU" altLang="ru-RU" sz="1600" dirty="0">
                <a:solidFill>
                  <a:srgbClr val="C00000"/>
                </a:solidFill>
              </a:rPr>
              <a:t>Правил: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01243" y="6381328"/>
            <a:ext cx="728839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10</a:t>
            </a:fld>
            <a:endParaRPr lang="ru-RU" altLang="ru-RU" dirty="0">
              <a:latin typeface="+mn-lt"/>
            </a:endParaRPr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140174" y="107312"/>
            <a:ext cx="685800" cy="807244"/>
            <a:chOff x="634994" y="480009"/>
            <a:chExt cx="914452" cy="1075526"/>
          </a:xfrm>
        </p:grpSpPr>
        <p:pic>
          <p:nvPicPr>
            <p:cNvPr id="34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0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6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79151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2906" y="352425"/>
            <a:ext cx="7018337" cy="698500"/>
            <a:chOff x="793" y="222"/>
            <a:chExt cx="4421" cy="440"/>
          </a:xfrm>
        </p:grpSpPr>
        <p:sp>
          <p:nvSpPr>
            <p:cNvPr id="16394" name="Line 2"/>
            <p:cNvSpPr>
              <a:spLocks noChangeShapeType="1"/>
            </p:cNvSpPr>
            <p:nvPr/>
          </p:nvSpPr>
          <p:spPr bwMode="auto">
            <a:xfrm>
              <a:off x="831" y="222"/>
              <a:ext cx="0" cy="44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Line 3"/>
            <p:cNvSpPr>
              <a:spLocks noChangeShapeType="1"/>
            </p:cNvSpPr>
            <p:nvPr/>
          </p:nvSpPr>
          <p:spPr bwMode="auto">
            <a:xfrm>
              <a:off x="793" y="222"/>
              <a:ext cx="4421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79658" y="115888"/>
            <a:ext cx="8388351" cy="14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25975" y="1836968"/>
            <a:ext cx="10155000" cy="21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FF0000"/>
                </a:solidFill>
              </a:rPr>
              <a:t>Особые условия для страхователей с численностью работающих до 100 человек!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Если такой страхователь </a:t>
            </a:r>
            <a:r>
              <a:rPr lang="ru-RU" sz="1400" dirty="0" smtClean="0">
                <a:solidFill>
                  <a:srgbClr val="FF0000"/>
                </a:solidFill>
              </a:rPr>
              <a:t>не осуществлял </a:t>
            </a:r>
            <a:r>
              <a:rPr lang="ru-RU" b="1" dirty="0" smtClean="0">
                <a:solidFill>
                  <a:srgbClr val="FF0000"/>
                </a:solidFill>
              </a:rPr>
              <a:t>два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последовательных календарных </a:t>
            </a:r>
            <a:r>
              <a:rPr lang="ru-RU" sz="1400" dirty="0" smtClean="0">
                <a:solidFill>
                  <a:srgbClr val="FF0000"/>
                </a:solidFill>
              </a:rPr>
              <a:t>года</a:t>
            </a:r>
            <a:r>
              <a:rPr lang="ru-RU" sz="1400" dirty="0" smtClean="0">
                <a:solidFill>
                  <a:srgbClr val="002060"/>
                </a:solidFill>
              </a:rPr>
              <a:t>, предшествующих текущему финансовому году, финансовое обеспечение предупредительных мер, объем средств, направляемых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таким страхователем на ФОПМ, </a:t>
            </a:r>
            <a:r>
              <a:rPr lang="ru-RU" sz="1400" dirty="0" smtClean="0">
                <a:solidFill>
                  <a:srgbClr val="FF0000"/>
                </a:solidFill>
              </a:rPr>
              <a:t>рассчитывается за </a:t>
            </a:r>
            <a:r>
              <a:rPr lang="ru-RU" b="1" dirty="0" smtClean="0">
                <a:solidFill>
                  <a:srgbClr val="FF0000"/>
                </a:solidFill>
              </a:rPr>
              <a:t>три</a:t>
            </a:r>
            <a:r>
              <a:rPr lang="ru-RU" sz="1400" dirty="0" smtClean="0">
                <a:solidFill>
                  <a:srgbClr val="FF0000"/>
                </a:solidFill>
              </a:rPr>
              <a:t> последовательных календарных года</a:t>
            </a:r>
            <a:r>
              <a:rPr lang="ru-RU" sz="1400" dirty="0" smtClean="0">
                <a:solidFill>
                  <a:srgbClr val="002060"/>
                </a:solidFill>
              </a:rPr>
              <a:t>, предшествующих текущему финансовому году, и </a:t>
            </a:r>
            <a:r>
              <a:rPr lang="ru-RU" sz="1400" dirty="0" smtClean="0">
                <a:solidFill>
                  <a:srgbClr val="FF0000"/>
                </a:solidFill>
              </a:rPr>
              <a:t>не </a:t>
            </a:r>
            <a:r>
              <a:rPr lang="ru-RU" sz="1400" dirty="0">
                <a:solidFill>
                  <a:srgbClr val="FF0000"/>
                </a:solidFill>
              </a:rPr>
              <a:t>может </a:t>
            </a:r>
            <a:r>
              <a:rPr lang="ru-RU" sz="1400" dirty="0" smtClean="0">
                <a:solidFill>
                  <a:srgbClr val="FF0000"/>
                </a:solidFill>
              </a:rPr>
              <a:t>превышать сумму </a:t>
            </a:r>
            <a:r>
              <a:rPr lang="ru-RU" altLang="ru-RU" sz="1400" dirty="0" smtClean="0">
                <a:solidFill>
                  <a:srgbClr val="FF0000"/>
                </a:solidFill>
              </a:rPr>
              <a:t>страховых </a:t>
            </a:r>
            <a:r>
              <a:rPr lang="ru-RU" altLang="ru-RU" sz="1400" dirty="0">
                <a:solidFill>
                  <a:srgbClr val="FF0000"/>
                </a:solidFill>
              </a:rPr>
              <a:t>взносов</a:t>
            </a:r>
            <a:r>
              <a:rPr lang="ru-RU" altLang="ru-RU" sz="1400" dirty="0">
                <a:solidFill>
                  <a:srgbClr val="002060"/>
                </a:solidFill>
              </a:rPr>
              <a:t> на обязательное социальное страхование от несчастных случаев на производстве и профессиональных заболеваний, </a:t>
            </a:r>
            <a:r>
              <a:rPr lang="ru-RU" altLang="ru-RU" sz="1400" dirty="0" smtClean="0">
                <a:solidFill>
                  <a:srgbClr val="FF0000"/>
                </a:solidFill>
              </a:rPr>
              <a:t>начисленных страхователем за текущий финансовый год</a:t>
            </a:r>
            <a:r>
              <a:rPr lang="ru-RU" altLang="ru-RU" sz="1400" dirty="0">
                <a:solidFill>
                  <a:srgbClr val="002060"/>
                </a:solidFill>
              </a:rPr>
              <a:t>, за вычетом расходов, произведенных в текущем календарном году на выплату пособий по временной нетрудоспособности в связи с НС на производстве или ПЗ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обратно.</a:t>
            </a:r>
            <a:endParaRPr lang="ru-RU" altLang="ru-RU" sz="1400" dirty="0">
              <a:solidFill>
                <a:srgbClr val="1F497D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32058" y="627650"/>
            <a:ext cx="8695408" cy="3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888"/>
              </a:lnSpc>
              <a:buSzPct val="100000"/>
            </a:pP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Приказ Минтруда России  от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11.07.2024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№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347н </a:t>
            </a:r>
            <a:endParaRPr lang="ru-RU" altLang="ru-RU" sz="1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924140" y="922578"/>
            <a:ext cx="1778488" cy="653143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8F8F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</a:rPr>
              <a:t>Пункт </a:t>
            </a:r>
            <a:r>
              <a:rPr lang="ru-RU" altLang="ru-RU" sz="1600" dirty="0" smtClean="0">
                <a:solidFill>
                  <a:srgbClr val="C00000"/>
                </a:solidFill>
              </a:rPr>
              <a:t>1  </a:t>
            </a:r>
            <a:r>
              <a:rPr lang="ru-RU" altLang="ru-RU" sz="1600" dirty="0">
                <a:solidFill>
                  <a:srgbClr val="C00000"/>
                </a:solidFill>
              </a:rPr>
              <a:t>Правил: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24140" y="5388429"/>
            <a:ext cx="7743869" cy="124914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ПЕРЕЧЕНЬ 17 ПРЕДУПРЕДИТЕЛЬНЫХ МЕР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11</a:t>
            </a:fld>
            <a:endParaRPr lang="ru-RU" alt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9658" y="4535653"/>
            <a:ext cx="1533726" cy="6463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Пункт 2  Правил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140174" y="107312"/>
            <a:ext cx="685800" cy="807244"/>
            <a:chOff x="634994" y="480009"/>
            <a:chExt cx="914452" cy="1075526"/>
          </a:xfrm>
        </p:grpSpPr>
        <p:pic>
          <p:nvPicPr>
            <p:cNvPr id="34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0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6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432058" y="268288"/>
            <a:ext cx="8388351" cy="144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</a:rPr>
              <a:t>УСЛОВИЯ ФИНАНСОВОГО ОБЕСПЕЧЕНИЯ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246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063753" y="0"/>
            <a:ext cx="8604251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76953" y="1704378"/>
            <a:ext cx="1605089" cy="45915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rgbClr val="FFCC0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Пункт 4 Правил: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302330" y="2065564"/>
            <a:ext cx="9274627" cy="83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4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Заявление представляется в  отделение СФР</a:t>
            </a:r>
          </a:p>
          <a:p>
            <a:pPr algn="ctr">
              <a:spcBef>
                <a:spcPts val="4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(по месту регистрации страхователя) </a:t>
            </a:r>
            <a:r>
              <a:rPr lang="ru-RU" altLang="ru-RU" sz="1500" u="sng" dirty="0" smtClean="0">
                <a:solidFill>
                  <a:srgbClr val="C00000"/>
                </a:solidFill>
              </a:rPr>
              <a:t>ДО </a:t>
            </a:r>
            <a:r>
              <a:rPr lang="ru-RU" altLang="ru-RU" sz="1500" u="sng" dirty="0">
                <a:solidFill>
                  <a:srgbClr val="C00000"/>
                </a:solidFill>
              </a:rPr>
              <a:t>1 августа текущего календарного года </a:t>
            </a:r>
            <a:r>
              <a:rPr lang="ru-RU" altLang="ru-RU" sz="1500" u="sng" dirty="0" smtClean="0">
                <a:solidFill>
                  <a:srgbClr val="002060"/>
                </a:solidFill>
              </a:rPr>
              <a:t>(31 июля последний день)</a:t>
            </a:r>
            <a:endParaRPr lang="ru-RU" altLang="ru-RU" sz="1500" u="sng" dirty="0">
              <a:solidFill>
                <a:srgbClr val="002060"/>
              </a:solidFill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1167493" y="686534"/>
            <a:ext cx="10409464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Финансовое обеспечение предупредительных мер носит </a:t>
            </a:r>
            <a:r>
              <a:rPr lang="ru-RU" altLang="ru-RU" sz="1500" u="sng" dirty="0">
                <a:solidFill>
                  <a:srgbClr val="C00000"/>
                </a:solidFill>
              </a:rPr>
              <a:t>заявительный характер</a:t>
            </a:r>
            <a:endParaRPr lang="ru-RU" altLang="ru-RU" sz="1500" dirty="0">
              <a:solidFill>
                <a:srgbClr val="002060"/>
              </a:solidFill>
            </a:endParaRP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10253F"/>
                </a:solidFill>
              </a:rPr>
              <a:t>Страхователи,  в  рамках  утвержденного перечня,  самостоятельно  определяют    мероприятия  по  предупреждению  производственного  травматизма  и   профессиональных  заболеваний  и  по согласованию с отделением СФР часть сумм страховых взносов направляют на их </a:t>
            </a:r>
            <a:r>
              <a:rPr lang="ru-RU" altLang="ru-RU" sz="1500" dirty="0" smtClean="0">
                <a:solidFill>
                  <a:srgbClr val="10253F"/>
                </a:solidFill>
              </a:rPr>
              <a:t>финансирование (пункт 3 Правил)</a:t>
            </a:r>
            <a:endParaRPr lang="ru-RU" altLang="ru-RU" sz="1500" dirty="0">
              <a:solidFill>
                <a:srgbClr val="002060"/>
              </a:solidFill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96681" y="2816679"/>
            <a:ext cx="11108876" cy="3633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страхователь или обособленное подразделение страхователя, зарегистрированное </a:t>
            </a:r>
            <a:br>
              <a:rPr lang="ru-RU" altLang="ru-RU" sz="1500" dirty="0">
                <a:solidFill>
                  <a:srgbClr val="002060"/>
                </a:solidFill>
              </a:rPr>
            </a:br>
            <a:r>
              <a:rPr lang="ru-RU" altLang="ru-RU" sz="1500" dirty="0">
                <a:solidFill>
                  <a:srgbClr val="002060"/>
                </a:solidFill>
              </a:rPr>
              <a:t>в соответствии с подпунктом 2 пункта 1 статьи 6 ФЗ от 24 июля 1998 г. № </a:t>
            </a:r>
            <a:r>
              <a:rPr lang="ru-RU" altLang="ru-RU" sz="1500" dirty="0" smtClean="0">
                <a:solidFill>
                  <a:srgbClr val="002060"/>
                </a:solidFill>
              </a:rPr>
              <a:t>125-ФЗ </a:t>
            </a:r>
          </a:p>
          <a:p>
            <a:pPr algn="just"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 smtClean="0">
                <a:solidFill>
                  <a:srgbClr val="FFC000"/>
                </a:solidFill>
              </a:rPr>
              <a:t>СХЕМА 2024 ГОДА: </a:t>
            </a:r>
            <a:r>
              <a:rPr lang="ru-RU" altLang="ru-RU" sz="1500" dirty="0" smtClean="0">
                <a:solidFill>
                  <a:srgbClr val="002060"/>
                </a:solidFill>
              </a:rPr>
              <a:t>обращается </a:t>
            </a:r>
            <a:r>
              <a:rPr lang="ru-RU" altLang="ru-RU" sz="1500" dirty="0">
                <a:solidFill>
                  <a:srgbClr val="002060"/>
                </a:solidFill>
              </a:rPr>
              <a:t>с полным комплектом документов (копии документов), обосновывающих необходимость финансового обеспечения предупредительных </a:t>
            </a:r>
            <a:r>
              <a:rPr lang="ru-RU" altLang="ru-RU" sz="1500" dirty="0" smtClean="0">
                <a:solidFill>
                  <a:srgbClr val="002060"/>
                </a:solidFill>
              </a:rPr>
              <a:t>мер</a:t>
            </a:r>
          </a:p>
          <a:p>
            <a:pPr algn="just"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u="sng" dirty="0" smtClean="0">
                <a:solidFill>
                  <a:srgbClr val="C00000"/>
                </a:solidFill>
              </a:rPr>
              <a:t>С </a:t>
            </a:r>
            <a:r>
              <a:rPr lang="ru-RU" altLang="ru-RU" sz="1500" u="sng" dirty="0">
                <a:solidFill>
                  <a:srgbClr val="C00000"/>
                </a:solidFill>
              </a:rPr>
              <a:t>заявлением представляются:</a:t>
            </a:r>
          </a:p>
          <a:p>
            <a:pPr algn="just">
              <a:buClr>
                <a:srgbClr val="00206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b="1" dirty="0">
                <a:solidFill>
                  <a:srgbClr val="002060"/>
                </a:solidFill>
              </a:rPr>
              <a:t>  </a:t>
            </a:r>
            <a:r>
              <a:rPr lang="ru-RU" altLang="ru-RU" sz="1500" dirty="0">
                <a:solidFill>
                  <a:srgbClr val="002060"/>
                </a:solidFill>
              </a:rPr>
              <a:t>план финансового обеспечения предупредительных мер в текущем календарном году;</a:t>
            </a:r>
          </a:p>
          <a:p>
            <a:pPr algn="just">
              <a:buClr>
                <a:srgbClr val="00206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- копия (выписка из) коллективного договора (соглашения по охране труда между работодателем и представительным органом работников) и (или) локального нормативного акта о реализуемых страхователем мероприятиях по улучшению условий и охраны труда;</a:t>
            </a:r>
          </a:p>
          <a:p>
            <a:pPr algn="just">
              <a:buClr>
                <a:srgbClr val="002060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>
                <a:solidFill>
                  <a:srgbClr val="002060"/>
                </a:solidFill>
              </a:rPr>
              <a:t> документы (копии документов), обосновывающие необходимость финансового обеспечения предупредительных мер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 smtClean="0">
                <a:solidFill>
                  <a:srgbClr val="FFC000"/>
                </a:solidFill>
              </a:rPr>
              <a:t>СХЕМА 2025 ГОДА</a:t>
            </a:r>
            <a:r>
              <a:rPr lang="ru-RU" altLang="ru-RU" sz="1500" dirty="0">
                <a:solidFill>
                  <a:srgbClr val="FFC000"/>
                </a:solidFill>
              </a:rPr>
              <a:t>: </a:t>
            </a:r>
            <a:endParaRPr lang="en-US" altLang="ru-RU" sz="1500" dirty="0" smtClean="0">
              <a:solidFill>
                <a:srgbClr val="FFC000"/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altLang="ru-RU" sz="1500" dirty="0">
                <a:solidFill>
                  <a:schemeClr val="accent2">
                    <a:lumMod val="75000"/>
                  </a:schemeClr>
                </a:solidFill>
              </a:rPr>
              <a:t>заявлением </a:t>
            </a:r>
            <a:r>
              <a:rPr lang="ru-RU" altLang="ru-RU" sz="1500" dirty="0" smtClean="0">
                <a:solidFill>
                  <a:schemeClr val="accent2">
                    <a:lumMod val="75000"/>
                  </a:schemeClr>
                </a:solidFill>
              </a:rPr>
              <a:t>представляется только план </a:t>
            </a:r>
            <a:r>
              <a:rPr lang="ru-RU" altLang="ru-RU" sz="1500" dirty="0">
                <a:solidFill>
                  <a:schemeClr val="accent2">
                    <a:lumMod val="75000"/>
                  </a:schemeClr>
                </a:solidFill>
              </a:rPr>
              <a:t>финансового обеспечения предупредительных мер в текущем календарном </a:t>
            </a:r>
            <a:r>
              <a:rPr lang="ru-RU" altLang="ru-RU" sz="1500" dirty="0" smtClean="0">
                <a:solidFill>
                  <a:schemeClr val="accent2">
                    <a:lumMod val="75000"/>
                  </a:schemeClr>
                </a:solidFill>
              </a:rPr>
              <a:t>году!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500" dirty="0" smtClean="0">
                <a:solidFill>
                  <a:schemeClr val="accent6">
                    <a:lumMod val="75000"/>
                  </a:schemeClr>
                </a:solidFill>
              </a:rPr>
              <a:t>(исключение – мероприятие по подп. «П» пункта 2 Правил)</a:t>
            </a:r>
            <a:endParaRPr lang="ru-RU" altLang="ru-RU" sz="15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500" dirty="0">
              <a:solidFill>
                <a:srgbClr val="FFC000"/>
              </a:solidFill>
            </a:endParaRP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784479" y="5"/>
            <a:ext cx="791845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0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182042" y="107312"/>
            <a:ext cx="8937715" cy="58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888"/>
              </a:lnSpc>
              <a:buSzPct val="100000"/>
            </a:pPr>
            <a:r>
              <a:rPr lang="ru-RU" altLang="ru-RU" sz="2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ПОРЯДОК ОБРАЩЕНИЯ</a:t>
            </a:r>
          </a:p>
          <a:p>
            <a:pPr algn="ctr">
              <a:lnSpc>
                <a:spcPts val="1888"/>
              </a:lnSpc>
              <a:buSzPct val="100000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Приказ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Минтруда России  от </a:t>
            </a:r>
            <a:r>
              <a:rPr lang="ru-RU" altLang="ru-RU" sz="1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от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11.07.2024 № 347н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07686" y="6381328"/>
            <a:ext cx="584823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12</a:t>
            </a:fld>
            <a:endParaRPr lang="ru-RU" altLang="ru-RU" dirty="0">
              <a:latin typeface="+mn-lt"/>
            </a:endParaRPr>
          </a:p>
        </p:txBody>
      </p: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140174" y="107312"/>
            <a:ext cx="685800" cy="807244"/>
            <a:chOff x="634994" y="480009"/>
            <a:chExt cx="914452" cy="1075526"/>
          </a:xfrm>
        </p:grpSpPr>
        <p:pic>
          <p:nvPicPr>
            <p:cNvPr id="32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5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8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4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723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5430751" y="713344"/>
            <a:ext cx="165834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spcBef>
                <a:spcPts val="90"/>
              </a:spcBef>
            </a:pPr>
            <a:r>
              <a:rPr lang="ru-RU" sz="1600" spc="8" dirty="0">
                <a:solidFill>
                  <a:srgbClr val="FFC000"/>
                </a:solidFill>
                <a:cs typeface="Montserrat"/>
              </a:rPr>
              <a:t>До 20</a:t>
            </a:r>
            <a:r>
              <a:rPr sz="1600" spc="-11" dirty="0">
                <a:solidFill>
                  <a:srgbClr val="FFC000"/>
                </a:solidFill>
                <a:cs typeface="Montserrat"/>
              </a:rPr>
              <a:t>.</a:t>
            </a:r>
            <a:r>
              <a:rPr lang="ru-RU" sz="1600" spc="8" dirty="0">
                <a:solidFill>
                  <a:srgbClr val="FFC000"/>
                </a:solidFill>
                <a:cs typeface="Montserrat"/>
              </a:rPr>
              <a:t>11</a:t>
            </a:r>
            <a:r>
              <a:rPr sz="1600" spc="11" dirty="0">
                <a:solidFill>
                  <a:srgbClr val="FFC000"/>
                </a:solidFill>
                <a:cs typeface="Montserrat"/>
              </a:rPr>
              <a:t>.</a:t>
            </a:r>
            <a:r>
              <a:rPr sz="1600" spc="4" dirty="0">
                <a:solidFill>
                  <a:srgbClr val="FFC000"/>
                </a:solidFill>
                <a:cs typeface="Montserrat"/>
              </a:rPr>
              <a:t>2</a:t>
            </a:r>
            <a:r>
              <a:rPr sz="1600" spc="8" dirty="0">
                <a:solidFill>
                  <a:srgbClr val="FFC000"/>
                </a:solidFill>
                <a:cs typeface="Montserrat"/>
              </a:rPr>
              <a:t>02</a:t>
            </a:r>
            <a:r>
              <a:rPr lang="ru-RU" sz="1600" spc="8" dirty="0">
                <a:solidFill>
                  <a:srgbClr val="FFC000"/>
                </a:solidFill>
                <a:cs typeface="Montserrat"/>
              </a:rPr>
              <a:t>4</a:t>
            </a:r>
            <a:endParaRPr sz="1600" dirty="0">
              <a:solidFill>
                <a:srgbClr val="FFC000"/>
              </a:solidFill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82293" y="713344"/>
            <a:ext cx="1793683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spcBef>
                <a:spcPts val="90"/>
              </a:spcBef>
            </a:pPr>
            <a:r>
              <a:rPr lang="ru-RU" sz="1600" spc="8" dirty="0">
                <a:solidFill>
                  <a:srgbClr val="C00000"/>
                </a:solidFill>
                <a:cs typeface="Montserrat"/>
              </a:rPr>
              <a:t>До 01.08.2024</a:t>
            </a:r>
            <a:endParaRPr sz="1600" dirty="0">
              <a:solidFill>
                <a:srgbClr val="C00000"/>
              </a:solidFill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47842" y="2070064"/>
            <a:ext cx="2399883" cy="582851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200" dirty="0">
                <a:solidFill>
                  <a:schemeClr val="tx2"/>
                </a:solidFill>
              </a:rPr>
              <a:t>Для получения разрешения о финансовом обеспечении предупредительных мер</a:t>
            </a:r>
            <a:endParaRPr sz="1200" dirty="0"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82193" y="2070064"/>
            <a:ext cx="3750104" cy="1121460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200" dirty="0">
                <a:solidFill>
                  <a:schemeClr val="tx2"/>
                </a:solidFill>
              </a:rPr>
              <a:t>О внесении изменений в согласованный план финансового обеспечения предупредительных мер </a:t>
            </a:r>
            <a:r>
              <a:rPr lang="ru-RU" sz="1200" dirty="0">
                <a:solidFill>
                  <a:srgbClr val="C00000"/>
                </a:solidFill>
              </a:rPr>
              <a:t>(</a:t>
            </a:r>
            <a:r>
              <a:rPr lang="ru-RU" sz="1200" b="1" dirty="0">
                <a:solidFill>
                  <a:srgbClr val="C00000"/>
                </a:solidFill>
              </a:rPr>
              <a:t>в том числе при включении в план санаторно-курортного лечения работников </a:t>
            </a:r>
            <a:r>
              <a:rPr lang="ru-RU" sz="1200" b="1" dirty="0" err="1">
                <a:solidFill>
                  <a:srgbClr val="C00000"/>
                </a:solidFill>
              </a:rPr>
              <a:t>предпенсионного</a:t>
            </a:r>
            <a:r>
              <a:rPr lang="ru-RU" sz="1200" b="1" dirty="0">
                <a:solidFill>
                  <a:srgbClr val="C00000"/>
                </a:solidFill>
              </a:rPr>
              <a:t> и пенсионного возраста с увеличением суммы финансового обеспечения</a:t>
            </a:r>
            <a:endParaRPr sz="1200" dirty="0">
              <a:solidFill>
                <a:srgbClr val="C00000"/>
              </a:solidFill>
              <a:cs typeface="Montserra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2297" y="2130386"/>
            <a:ext cx="2732339" cy="582851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9525" marR="3810" algn="ctr">
              <a:lnSpc>
                <a:spcPts val="1365"/>
              </a:lnSpc>
              <a:spcBef>
                <a:spcPts val="344"/>
              </a:spcBef>
            </a:pPr>
            <a:r>
              <a:rPr lang="ru-RU" sz="1200" dirty="0">
                <a:solidFill>
                  <a:schemeClr val="tx2"/>
                </a:solidFill>
              </a:rPr>
              <a:t>О возмещении произведенных расходов на оплату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предупредительных мер</a:t>
            </a:r>
            <a:endParaRPr sz="1200" dirty="0">
              <a:cs typeface="Montserra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49467" y="722034"/>
            <a:ext cx="2265104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lang="ru-RU" sz="1600" spc="8" dirty="0">
                <a:solidFill>
                  <a:srgbClr val="004A82"/>
                </a:solidFill>
                <a:cs typeface="Montserrat"/>
              </a:rPr>
              <a:t>Не позднее 15.12.2024</a:t>
            </a:r>
            <a:endParaRPr sz="1600" dirty="0">
              <a:solidFill>
                <a:srgbClr val="004A82"/>
              </a:solidFill>
              <a:cs typeface="Montserrat"/>
            </a:endParaRPr>
          </a:p>
        </p:txBody>
      </p:sp>
      <p:grpSp>
        <p:nvGrpSpPr>
          <p:cNvPr id="49" name="object 5"/>
          <p:cNvGrpSpPr/>
          <p:nvPr/>
        </p:nvGrpSpPr>
        <p:grpSpPr>
          <a:xfrm>
            <a:off x="4265877" y="4045557"/>
            <a:ext cx="4283579" cy="799532"/>
            <a:chOff x="10664622" y="2224817"/>
            <a:chExt cx="4623397" cy="1333659"/>
          </a:xfrm>
        </p:grpSpPr>
        <p:sp>
          <p:nvSpPr>
            <p:cNvPr id="50" name="object 6"/>
            <p:cNvSpPr/>
            <p:nvPr/>
          </p:nvSpPr>
          <p:spPr>
            <a:xfrm>
              <a:off x="12975984" y="2224823"/>
              <a:ext cx="2312035" cy="1066165"/>
            </a:xfrm>
            <a:custGeom>
              <a:avLst/>
              <a:gdLst/>
              <a:ahLst/>
              <a:cxnLst/>
              <a:rect l="l" t="t" r="r" b="b"/>
              <a:pathLst>
                <a:path w="2312034" h="1066164">
                  <a:moveTo>
                    <a:pt x="1466011" y="299300"/>
                  </a:moveTo>
                  <a:lnTo>
                    <a:pt x="1462100" y="250748"/>
                  </a:lnTo>
                  <a:lnTo>
                    <a:pt x="1450759" y="204698"/>
                  </a:lnTo>
                  <a:lnTo>
                    <a:pt x="1432610" y="161747"/>
                  </a:lnTo>
                  <a:lnTo>
                    <a:pt x="1408264" y="122542"/>
                  </a:lnTo>
                  <a:lnTo>
                    <a:pt x="1378356" y="87655"/>
                  </a:lnTo>
                  <a:lnTo>
                    <a:pt x="1343469" y="57746"/>
                  </a:lnTo>
                  <a:lnTo>
                    <a:pt x="1304264" y="33401"/>
                  </a:lnTo>
                  <a:lnTo>
                    <a:pt x="1261313" y="15252"/>
                  </a:lnTo>
                  <a:lnTo>
                    <a:pt x="1215263" y="3911"/>
                  </a:lnTo>
                  <a:lnTo>
                    <a:pt x="1166710" y="0"/>
                  </a:lnTo>
                  <a:lnTo>
                    <a:pt x="1118158" y="3911"/>
                  </a:lnTo>
                  <a:lnTo>
                    <a:pt x="1072108" y="15252"/>
                  </a:lnTo>
                  <a:lnTo>
                    <a:pt x="1029157" y="33401"/>
                  </a:lnTo>
                  <a:lnTo>
                    <a:pt x="989952" y="57746"/>
                  </a:lnTo>
                  <a:lnTo>
                    <a:pt x="955078" y="87655"/>
                  </a:lnTo>
                  <a:lnTo>
                    <a:pt x="925156" y="122542"/>
                  </a:lnTo>
                  <a:lnTo>
                    <a:pt x="900811" y="161747"/>
                  </a:lnTo>
                  <a:lnTo>
                    <a:pt x="882662" y="204698"/>
                  </a:lnTo>
                  <a:lnTo>
                    <a:pt x="871321" y="250748"/>
                  </a:lnTo>
                  <a:lnTo>
                    <a:pt x="867410" y="299300"/>
                  </a:lnTo>
                  <a:lnTo>
                    <a:pt x="871321" y="347853"/>
                  </a:lnTo>
                  <a:lnTo>
                    <a:pt x="882662" y="393903"/>
                  </a:lnTo>
                  <a:lnTo>
                    <a:pt x="900811" y="436854"/>
                  </a:lnTo>
                  <a:lnTo>
                    <a:pt x="925156" y="476059"/>
                  </a:lnTo>
                  <a:lnTo>
                    <a:pt x="955078" y="510933"/>
                  </a:lnTo>
                  <a:lnTo>
                    <a:pt x="989952" y="540854"/>
                  </a:lnTo>
                  <a:lnTo>
                    <a:pt x="1029157" y="565200"/>
                  </a:lnTo>
                  <a:lnTo>
                    <a:pt x="1072108" y="583349"/>
                  </a:lnTo>
                  <a:lnTo>
                    <a:pt x="1118158" y="594690"/>
                  </a:lnTo>
                  <a:lnTo>
                    <a:pt x="1166710" y="598601"/>
                  </a:lnTo>
                  <a:lnTo>
                    <a:pt x="1215263" y="594690"/>
                  </a:lnTo>
                  <a:lnTo>
                    <a:pt x="1261313" y="583349"/>
                  </a:lnTo>
                  <a:lnTo>
                    <a:pt x="1304264" y="565200"/>
                  </a:lnTo>
                  <a:lnTo>
                    <a:pt x="1343469" y="540854"/>
                  </a:lnTo>
                  <a:lnTo>
                    <a:pt x="1378356" y="510933"/>
                  </a:lnTo>
                  <a:lnTo>
                    <a:pt x="1408264" y="476059"/>
                  </a:lnTo>
                  <a:lnTo>
                    <a:pt x="1432610" y="436854"/>
                  </a:lnTo>
                  <a:lnTo>
                    <a:pt x="1450759" y="393903"/>
                  </a:lnTo>
                  <a:lnTo>
                    <a:pt x="1462100" y="347853"/>
                  </a:lnTo>
                  <a:lnTo>
                    <a:pt x="1466011" y="299300"/>
                  </a:lnTo>
                  <a:close/>
                </a:path>
                <a:path w="2312034" h="1066164">
                  <a:moveTo>
                    <a:pt x="2311527" y="980503"/>
                  </a:moveTo>
                  <a:lnTo>
                    <a:pt x="2304808" y="947254"/>
                  </a:lnTo>
                  <a:lnTo>
                    <a:pt x="2286495" y="920089"/>
                  </a:lnTo>
                  <a:lnTo>
                    <a:pt x="2259342" y="901788"/>
                  </a:lnTo>
                  <a:lnTo>
                    <a:pt x="2226081" y="895070"/>
                  </a:lnTo>
                  <a:lnTo>
                    <a:pt x="1268260" y="895070"/>
                  </a:lnTo>
                  <a:lnTo>
                    <a:pt x="1155763" y="782574"/>
                  </a:lnTo>
                  <a:lnTo>
                    <a:pt x="1043266" y="895070"/>
                  </a:lnTo>
                  <a:lnTo>
                    <a:pt x="0" y="895070"/>
                  </a:lnTo>
                  <a:lnTo>
                    <a:pt x="0" y="1065949"/>
                  </a:lnTo>
                  <a:lnTo>
                    <a:pt x="2226081" y="1065949"/>
                  </a:lnTo>
                  <a:lnTo>
                    <a:pt x="2259342" y="1059230"/>
                  </a:lnTo>
                  <a:lnTo>
                    <a:pt x="2286495" y="1040917"/>
                  </a:lnTo>
                  <a:lnTo>
                    <a:pt x="2304808" y="1013764"/>
                  </a:lnTo>
                  <a:lnTo>
                    <a:pt x="2311527" y="980503"/>
                  </a:lnTo>
                  <a:close/>
                </a:path>
              </a:pathLst>
            </a:custGeom>
            <a:solidFill>
              <a:srgbClr val="82BA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7"/>
            <p:cNvSpPr/>
            <p:nvPr/>
          </p:nvSpPr>
          <p:spPr>
            <a:xfrm>
              <a:off x="13889292" y="227070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4"/>
                  </a:lnTo>
                  <a:lnTo>
                    <a:pt x="125513" y="34599"/>
                  </a:lnTo>
                  <a:lnTo>
                    <a:pt x="90144" y="59601"/>
                  </a:lnTo>
                  <a:lnTo>
                    <a:pt x="59601" y="90144"/>
                  </a:lnTo>
                  <a:lnTo>
                    <a:pt x="34599" y="125513"/>
                  </a:lnTo>
                  <a:lnTo>
                    <a:pt x="15854" y="164992"/>
                  </a:lnTo>
                  <a:lnTo>
                    <a:pt x="4082" y="207864"/>
                  </a:lnTo>
                  <a:lnTo>
                    <a:pt x="0" y="253415"/>
                  </a:lnTo>
                  <a:lnTo>
                    <a:pt x="4082" y="298966"/>
                  </a:lnTo>
                  <a:lnTo>
                    <a:pt x="15854" y="341837"/>
                  </a:lnTo>
                  <a:lnTo>
                    <a:pt x="34599" y="381314"/>
                  </a:lnTo>
                  <a:lnTo>
                    <a:pt x="59601" y="416681"/>
                  </a:lnTo>
                  <a:lnTo>
                    <a:pt x="90144" y="447222"/>
                  </a:lnTo>
                  <a:lnTo>
                    <a:pt x="125513" y="472222"/>
                  </a:lnTo>
                  <a:lnTo>
                    <a:pt x="164992" y="490965"/>
                  </a:lnTo>
                  <a:lnTo>
                    <a:pt x="207864" y="502736"/>
                  </a:lnTo>
                  <a:lnTo>
                    <a:pt x="253415" y="506818"/>
                  </a:lnTo>
                  <a:lnTo>
                    <a:pt x="298966" y="502736"/>
                  </a:lnTo>
                  <a:lnTo>
                    <a:pt x="341837" y="490965"/>
                  </a:lnTo>
                  <a:lnTo>
                    <a:pt x="381314" y="472222"/>
                  </a:lnTo>
                  <a:lnTo>
                    <a:pt x="416681" y="447222"/>
                  </a:lnTo>
                  <a:lnTo>
                    <a:pt x="447222" y="416681"/>
                  </a:lnTo>
                  <a:lnTo>
                    <a:pt x="472222" y="381314"/>
                  </a:lnTo>
                  <a:lnTo>
                    <a:pt x="490965" y="341837"/>
                  </a:lnTo>
                  <a:lnTo>
                    <a:pt x="502736" y="298966"/>
                  </a:lnTo>
                  <a:lnTo>
                    <a:pt x="506818" y="253415"/>
                  </a:lnTo>
                  <a:lnTo>
                    <a:pt x="502736" y="207864"/>
                  </a:lnTo>
                  <a:lnTo>
                    <a:pt x="490965" y="164992"/>
                  </a:lnTo>
                  <a:lnTo>
                    <a:pt x="472222" y="125513"/>
                  </a:lnTo>
                  <a:lnTo>
                    <a:pt x="447222" y="90144"/>
                  </a:lnTo>
                  <a:lnTo>
                    <a:pt x="416681" y="59601"/>
                  </a:lnTo>
                  <a:lnTo>
                    <a:pt x="381314" y="34599"/>
                  </a:lnTo>
                  <a:lnTo>
                    <a:pt x="341837" y="15854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8"/>
            <p:cNvSpPr/>
            <p:nvPr/>
          </p:nvSpPr>
          <p:spPr>
            <a:xfrm>
              <a:off x="14136370" y="27977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61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61" y="760234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82BA4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16"/>
            <p:cNvSpPr/>
            <p:nvPr/>
          </p:nvSpPr>
          <p:spPr>
            <a:xfrm>
              <a:off x="11523806" y="2224817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11D19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17"/>
            <p:cNvSpPr/>
            <p:nvPr/>
          </p:nvSpPr>
          <p:spPr>
            <a:xfrm>
              <a:off x="11569697" y="227070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4"/>
                  </a:lnTo>
                  <a:lnTo>
                    <a:pt x="125513" y="34599"/>
                  </a:lnTo>
                  <a:lnTo>
                    <a:pt x="90144" y="59601"/>
                  </a:lnTo>
                  <a:lnTo>
                    <a:pt x="59601" y="90144"/>
                  </a:lnTo>
                  <a:lnTo>
                    <a:pt x="34599" y="125513"/>
                  </a:lnTo>
                  <a:lnTo>
                    <a:pt x="15854" y="164992"/>
                  </a:lnTo>
                  <a:lnTo>
                    <a:pt x="4082" y="207864"/>
                  </a:lnTo>
                  <a:lnTo>
                    <a:pt x="0" y="253415"/>
                  </a:lnTo>
                  <a:lnTo>
                    <a:pt x="4082" y="298966"/>
                  </a:lnTo>
                  <a:lnTo>
                    <a:pt x="15854" y="341837"/>
                  </a:lnTo>
                  <a:lnTo>
                    <a:pt x="34599" y="381314"/>
                  </a:lnTo>
                  <a:lnTo>
                    <a:pt x="59601" y="416681"/>
                  </a:lnTo>
                  <a:lnTo>
                    <a:pt x="90144" y="447222"/>
                  </a:lnTo>
                  <a:lnTo>
                    <a:pt x="125513" y="472222"/>
                  </a:lnTo>
                  <a:lnTo>
                    <a:pt x="164992" y="490965"/>
                  </a:lnTo>
                  <a:lnTo>
                    <a:pt x="207864" y="502736"/>
                  </a:lnTo>
                  <a:lnTo>
                    <a:pt x="253415" y="506818"/>
                  </a:lnTo>
                  <a:lnTo>
                    <a:pt x="298966" y="502736"/>
                  </a:lnTo>
                  <a:lnTo>
                    <a:pt x="341837" y="490965"/>
                  </a:lnTo>
                  <a:lnTo>
                    <a:pt x="381314" y="472222"/>
                  </a:lnTo>
                  <a:lnTo>
                    <a:pt x="416681" y="447222"/>
                  </a:lnTo>
                  <a:lnTo>
                    <a:pt x="447222" y="416681"/>
                  </a:lnTo>
                  <a:lnTo>
                    <a:pt x="472222" y="381314"/>
                  </a:lnTo>
                  <a:lnTo>
                    <a:pt x="490965" y="341837"/>
                  </a:lnTo>
                  <a:lnTo>
                    <a:pt x="502736" y="298966"/>
                  </a:lnTo>
                  <a:lnTo>
                    <a:pt x="506818" y="253415"/>
                  </a:lnTo>
                  <a:lnTo>
                    <a:pt x="502736" y="207864"/>
                  </a:lnTo>
                  <a:lnTo>
                    <a:pt x="490965" y="164992"/>
                  </a:lnTo>
                  <a:lnTo>
                    <a:pt x="472222" y="125513"/>
                  </a:lnTo>
                  <a:lnTo>
                    <a:pt x="447222" y="90144"/>
                  </a:lnTo>
                  <a:lnTo>
                    <a:pt x="416681" y="59601"/>
                  </a:lnTo>
                  <a:lnTo>
                    <a:pt x="381314" y="34599"/>
                  </a:lnTo>
                  <a:lnTo>
                    <a:pt x="341837" y="15854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18"/>
            <p:cNvSpPr/>
            <p:nvPr/>
          </p:nvSpPr>
          <p:spPr>
            <a:xfrm>
              <a:off x="10664622" y="2797746"/>
              <a:ext cx="2312035" cy="760730"/>
            </a:xfrm>
            <a:custGeom>
              <a:avLst/>
              <a:gdLst/>
              <a:ahLst/>
              <a:cxnLst/>
              <a:rect l="l" t="t" r="r" b="b"/>
              <a:pathLst>
                <a:path w="2312034" h="760729">
                  <a:moveTo>
                    <a:pt x="2311514" y="322148"/>
                  </a:moveTo>
                  <a:lnTo>
                    <a:pt x="1268247" y="322148"/>
                  </a:lnTo>
                  <a:lnTo>
                    <a:pt x="1164818" y="218719"/>
                  </a:lnTo>
                  <a:lnTo>
                    <a:pt x="1164818" y="0"/>
                  </a:lnTo>
                  <a:lnTo>
                    <a:pt x="1152144" y="0"/>
                  </a:lnTo>
                  <a:lnTo>
                    <a:pt x="1152144" y="213258"/>
                  </a:lnTo>
                  <a:lnTo>
                    <a:pt x="1043254" y="322148"/>
                  </a:lnTo>
                  <a:lnTo>
                    <a:pt x="0" y="322148"/>
                  </a:lnTo>
                  <a:lnTo>
                    <a:pt x="0" y="493026"/>
                  </a:lnTo>
                  <a:lnTo>
                    <a:pt x="1152144" y="493026"/>
                  </a:lnTo>
                  <a:lnTo>
                    <a:pt x="1152144" y="760234"/>
                  </a:lnTo>
                  <a:lnTo>
                    <a:pt x="1164818" y="760234"/>
                  </a:lnTo>
                  <a:lnTo>
                    <a:pt x="1164818" y="493026"/>
                  </a:lnTo>
                  <a:lnTo>
                    <a:pt x="2311514" y="493026"/>
                  </a:lnTo>
                  <a:lnTo>
                    <a:pt x="2311514" y="322148"/>
                  </a:lnTo>
                  <a:close/>
                </a:path>
              </a:pathLst>
            </a:custGeom>
            <a:solidFill>
              <a:srgbClr val="11D19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4778984" y="364368"/>
            <a:ext cx="4631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/>
                </a:solidFill>
              </a:rPr>
              <a:t>1. </a:t>
            </a:r>
            <a:r>
              <a:rPr lang="ru-RU" altLang="ru-RU" sz="1600" b="1" u="sng" dirty="0">
                <a:solidFill>
                  <a:schemeClr val="tx2"/>
                </a:solidFill>
              </a:rPr>
              <a:t>Сроки принятия от страхователей заявлений</a:t>
            </a:r>
            <a:r>
              <a:rPr lang="ru-RU" altLang="ru-RU" sz="16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265887" y="3722640"/>
            <a:ext cx="5333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2. </a:t>
            </a:r>
            <a:r>
              <a:rPr lang="ru-RU" sz="1600" b="1" u="sng" dirty="0">
                <a:solidFill>
                  <a:schemeClr val="tx2"/>
                </a:solidFill>
              </a:rPr>
              <a:t>Сроки принятия решения Отделением СФР</a:t>
            </a:r>
            <a:r>
              <a:rPr lang="ru-RU" sz="1600" b="1" dirty="0">
                <a:solidFill>
                  <a:schemeClr val="tx2"/>
                </a:solidFill>
              </a:rPr>
              <a:t>:</a:t>
            </a:r>
            <a:endParaRPr lang="ru-RU" sz="160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045030" y="4845098"/>
            <a:ext cx="54747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2"/>
                </a:solidFill>
              </a:rPr>
              <a:t>со дня получения заявления и полного комплекта документов </a:t>
            </a:r>
            <a:r>
              <a:rPr lang="ru-RU" sz="1350" dirty="0" smtClean="0">
                <a:solidFill>
                  <a:schemeClr val="tx2"/>
                </a:solidFill>
              </a:rPr>
              <a:t>по финансовому обеспечению </a:t>
            </a:r>
            <a:r>
              <a:rPr lang="ru-RU" sz="1350" dirty="0">
                <a:solidFill>
                  <a:schemeClr val="tx2"/>
                </a:solidFill>
              </a:rPr>
              <a:t>предупредительных мер; </a:t>
            </a:r>
          </a:p>
          <a:p>
            <a:pPr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2"/>
                </a:solidFill>
              </a:rPr>
              <a:t>в отношении  страхователей, у которых страховые взносы свыше 25,0 млн. рублей, </a:t>
            </a:r>
            <a:br>
              <a:rPr lang="ru-RU" sz="1350" dirty="0">
                <a:solidFill>
                  <a:schemeClr val="tx2"/>
                </a:solidFill>
              </a:rPr>
            </a:br>
            <a:r>
              <a:rPr lang="ru-RU" sz="1350" dirty="0">
                <a:solidFill>
                  <a:srgbClr val="00B050"/>
                </a:solidFill>
              </a:rPr>
              <a:t>в течение 3 рабочих дней </a:t>
            </a:r>
            <a:r>
              <a:rPr lang="ru-RU" sz="1350" dirty="0">
                <a:solidFill>
                  <a:schemeClr val="tx2"/>
                </a:solidFill>
              </a:rPr>
              <a:t>направляет заявление и полный комплект документов, а также проект решения на согласование в ЦА СФР;</a:t>
            </a:r>
          </a:p>
          <a:p>
            <a:pPr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rgbClr val="00B050"/>
                </a:solidFill>
              </a:rPr>
              <a:t>в течение 3 рабочих дней </a:t>
            </a:r>
            <a:r>
              <a:rPr lang="ru-RU" sz="1350" dirty="0">
                <a:solidFill>
                  <a:schemeClr val="tx2"/>
                </a:solidFill>
              </a:rPr>
              <a:t>направляет решение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408961" y="4019382"/>
            <a:ext cx="2462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в течение 10 рабочих дней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717013" y="5161840"/>
            <a:ext cx="4827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со дня приема от страхователя заявления о возмещении произведенных расходов на оплату предупредительных мер и документов, подтверждающих произведенные расходы, принимает решение о возмещении расходов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232297" y="4019382"/>
            <a:ext cx="239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в течение 5 рабочих дней </a:t>
            </a:r>
          </a:p>
        </p:txBody>
      </p:sp>
      <p:grpSp>
        <p:nvGrpSpPr>
          <p:cNvPr id="75" name="object 5"/>
          <p:cNvGrpSpPr/>
          <p:nvPr/>
        </p:nvGrpSpPr>
        <p:grpSpPr>
          <a:xfrm>
            <a:off x="2386981" y="1003900"/>
            <a:ext cx="7763443" cy="1066173"/>
            <a:chOff x="2575229" y="2364515"/>
            <a:chExt cx="6935077" cy="1333674"/>
          </a:xfrm>
        </p:grpSpPr>
        <p:sp>
          <p:nvSpPr>
            <p:cNvPr id="79" name="object 9"/>
            <p:cNvSpPr/>
            <p:nvPr/>
          </p:nvSpPr>
          <p:spPr>
            <a:xfrm>
              <a:off x="4886757" y="3147091"/>
              <a:ext cx="2312035" cy="283845"/>
            </a:xfrm>
            <a:custGeom>
              <a:avLst/>
              <a:gdLst/>
              <a:ahLst/>
              <a:cxnLst/>
              <a:rect l="l" t="t" r="r" b="b"/>
              <a:pathLst>
                <a:path w="2312034" h="283845">
                  <a:moveTo>
                    <a:pt x="1155750" y="0"/>
                  </a:moveTo>
                  <a:lnTo>
                    <a:pt x="1043254" y="112496"/>
                  </a:lnTo>
                  <a:lnTo>
                    <a:pt x="0" y="112496"/>
                  </a:lnTo>
                  <a:lnTo>
                    <a:pt x="0" y="283375"/>
                  </a:lnTo>
                  <a:lnTo>
                    <a:pt x="2311514" y="283375"/>
                  </a:lnTo>
                  <a:lnTo>
                    <a:pt x="2311514" y="112496"/>
                  </a:lnTo>
                  <a:lnTo>
                    <a:pt x="1268247" y="112496"/>
                  </a:lnTo>
                  <a:lnTo>
                    <a:pt x="115575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0"/>
            <p:cNvSpPr/>
            <p:nvPr/>
          </p:nvSpPr>
          <p:spPr>
            <a:xfrm>
              <a:off x="2575229" y="2364523"/>
              <a:ext cx="2312035" cy="1066164"/>
            </a:xfrm>
            <a:custGeom>
              <a:avLst/>
              <a:gdLst/>
              <a:ahLst/>
              <a:cxnLst/>
              <a:rect l="l" t="t" r="r" b="b"/>
              <a:pathLst>
                <a:path w="2312035" h="1066164">
                  <a:moveTo>
                    <a:pt x="1447977" y="299300"/>
                  </a:moveTo>
                  <a:lnTo>
                    <a:pt x="1444066" y="250748"/>
                  </a:lnTo>
                  <a:lnTo>
                    <a:pt x="1432725" y="204698"/>
                  </a:lnTo>
                  <a:lnTo>
                    <a:pt x="1414576" y="161747"/>
                  </a:lnTo>
                  <a:lnTo>
                    <a:pt x="1390230" y="122529"/>
                  </a:lnTo>
                  <a:lnTo>
                    <a:pt x="1360322" y="87655"/>
                  </a:lnTo>
                  <a:lnTo>
                    <a:pt x="1325448" y="57746"/>
                  </a:lnTo>
                  <a:lnTo>
                    <a:pt x="1286230" y="33401"/>
                  </a:lnTo>
                  <a:lnTo>
                    <a:pt x="1243279" y="15252"/>
                  </a:lnTo>
                  <a:lnTo>
                    <a:pt x="1197229" y="3911"/>
                  </a:lnTo>
                  <a:lnTo>
                    <a:pt x="1148676" y="0"/>
                  </a:lnTo>
                  <a:lnTo>
                    <a:pt x="1100137" y="3911"/>
                  </a:lnTo>
                  <a:lnTo>
                    <a:pt x="1054074" y="15252"/>
                  </a:lnTo>
                  <a:lnTo>
                    <a:pt x="1011135" y="33401"/>
                  </a:lnTo>
                  <a:lnTo>
                    <a:pt x="971918" y="57746"/>
                  </a:lnTo>
                  <a:lnTo>
                    <a:pt x="937044" y="87655"/>
                  </a:lnTo>
                  <a:lnTo>
                    <a:pt x="907122" y="122529"/>
                  </a:lnTo>
                  <a:lnTo>
                    <a:pt x="882789" y="161747"/>
                  </a:lnTo>
                  <a:lnTo>
                    <a:pt x="864641" y="204698"/>
                  </a:lnTo>
                  <a:lnTo>
                    <a:pt x="853300" y="250748"/>
                  </a:lnTo>
                  <a:lnTo>
                    <a:pt x="849376" y="299300"/>
                  </a:lnTo>
                  <a:lnTo>
                    <a:pt x="853300" y="347853"/>
                  </a:lnTo>
                  <a:lnTo>
                    <a:pt x="864641" y="393903"/>
                  </a:lnTo>
                  <a:lnTo>
                    <a:pt x="882789" y="436841"/>
                  </a:lnTo>
                  <a:lnTo>
                    <a:pt x="907122" y="476059"/>
                  </a:lnTo>
                  <a:lnTo>
                    <a:pt x="937044" y="510933"/>
                  </a:lnTo>
                  <a:lnTo>
                    <a:pt x="971918" y="540854"/>
                  </a:lnTo>
                  <a:lnTo>
                    <a:pt x="1011135" y="565188"/>
                  </a:lnTo>
                  <a:lnTo>
                    <a:pt x="1054074" y="583336"/>
                  </a:lnTo>
                  <a:lnTo>
                    <a:pt x="1100137" y="594677"/>
                  </a:lnTo>
                  <a:lnTo>
                    <a:pt x="1148676" y="598601"/>
                  </a:lnTo>
                  <a:lnTo>
                    <a:pt x="1197229" y="594677"/>
                  </a:lnTo>
                  <a:lnTo>
                    <a:pt x="1243279" y="583336"/>
                  </a:lnTo>
                  <a:lnTo>
                    <a:pt x="1286230" y="565188"/>
                  </a:lnTo>
                  <a:lnTo>
                    <a:pt x="1325448" y="540854"/>
                  </a:lnTo>
                  <a:lnTo>
                    <a:pt x="1360322" y="510933"/>
                  </a:lnTo>
                  <a:lnTo>
                    <a:pt x="1390230" y="476059"/>
                  </a:lnTo>
                  <a:lnTo>
                    <a:pt x="1414576" y="436841"/>
                  </a:lnTo>
                  <a:lnTo>
                    <a:pt x="1432725" y="393903"/>
                  </a:lnTo>
                  <a:lnTo>
                    <a:pt x="1444066" y="347853"/>
                  </a:lnTo>
                  <a:lnTo>
                    <a:pt x="1447977" y="299300"/>
                  </a:lnTo>
                  <a:close/>
                </a:path>
                <a:path w="2312035" h="1066164">
                  <a:moveTo>
                    <a:pt x="2311514" y="895070"/>
                  </a:moveTo>
                  <a:lnTo>
                    <a:pt x="1268247" y="895070"/>
                  </a:lnTo>
                  <a:lnTo>
                    <a:pt x="1155750" y="782574"/>
                  </a:lnTo>
                  <a:lnTo>
                    <a:pt x="1043266" y="895070"/>
                  </a:lnTo>
                  <a:lnTo>
                    <a:pt x="85432" y="895070"/>
                  </a:lnTo>
                  <a:lnTo>
                    <a:pt x="52184" y="901788"/>
                  </a:lnTo>
                  <a:lnTo>
                    <a:pt x="25031" y="920089"/>
                  </a:lnTo>
                  <a:lnTo>
                    <a:pt x="6718" y="947254"/>
                  </a:lnTo>
                  <a:lnTo>
                    <a:pt x="0" y="980516"/>
                  </a:lnTo>
                  <a:lnTo>
                    <a:pt x="6718" y="1013764"/>
                  </a:lnTo>
                  <a:lnTo>
                    <a:pt x="25031" y="1040930"/>
                  </a:lnTo>
                  <a:lnTo>
                    <a:pt x="52184" y="1059230"/>
                  </a:lnTo>
                  <a:lnTo>
                    <a:pt x="85432" y="1065949"/>
                  </a:lnTo>
                  <a:lnTo>
                    <a:pt x="2311514" y="1065949"/>
                  </a:lnTo>
                  <a:lnTo>
                    <a:pt x="2311514" y="8950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1"/>
            <p:cNvSpPr/>
            <p:nvPr/>
          </p:nvSpPr>
          <p:spPr>
            <a:xfrm>
              <a:off x="3470507" y="241041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4" h="507364">
                  <a:moveTo>
                    <a:pt x="253403" y="0"/>
                  </a:moveTo>
                  <a:lnTo>
                    <a:pt x="207856" y="4082"/>
                  </a:lnTo>
                  <a:lnTo>
                    <a:pt x="164986" y="15853"/>
                  </a:lnTo>
                  <a:lnTo>
                    <a:pt x="125509" y="34596"/>
                  </a:lnTo>
                  <a:lnTo>
                    <a:pt x="90142" y="59596"/>
                  </a:lnTo>
                  <a:lnTo>
                    <a:pt x="59600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0" y="416674"/>
                  </a:lnTo>
                  <a:lnTo>
                    <a:pt x="90142" y="447217"/>
                  </a:lnTo>
                  <a:lnTo>
                    <a:pt x="125509" y="472219"/>
                  </a:lnTo>
                  <a:lnTo>
                    <a:pt x="164986" y="490964"/>
                  </a:lnTo>
                  <a:lnTo>
                    <a:pt x="207856" y="502735"/>
                  </a:lnTo>
                  <a:lnTo>
                    <a:pt x="253403" y="506818"/>
                  </a:lnTo>
                  <a:lnTo>
                    <a:pt x="298953" y="502735"/>
                  </a:lnTo>
                  <a:lnTo>
                    <a:pt x="341826" y="490964"/>
                  </a:lnTo>
                  <a:lnTo>
                    <a:pt x="381305" y="472219"/>
                  </a:lnTo>
                  <a:lnTo>
                    <a:pt x="416674" y="447217"/>
                  </a:lnTo>
                  <a:lnTo>
                    <a:pt x="447217" y="416674"/>
                  </a:lnTo>
                  <a:lnTo>
                    <a:pt x="472219" y="381305"/>
                  </a:lnTo>
                  <a:lnTo>
                    <a:pt x="490964" y="341826"/>
                  </a:lnTo>
                  <a:lnTo>
                    <a:pt x="502735" y="298953"/>
                  </a:lnTo>
                  <a:lnTo>
                    <a:pt x="506818" y="253403"/>
                  </a:lnTo>
                  <a:lnTo>
                    <a:pt x="502735" y="207852"/>
                  </a:lnTo>
                  <a:lnTo>
                    <a:pt x="490964" y="164981"/>
                  </a:lnTo>
                  <a:lnTo>
                    <a:pt x="472219" y="125504"/>
                  </a:lnTo>
                  <a:lnTo>
                    <a:pt x="447217" y="90137"/>
                  </a:lnTo>
                  <a:lnTo>
                    <a:pt x="416674" y="59596"/>
                  </a:lnTo>
                  <a:lnTo>
                    <a:pt x="381305" y="34596"/>
                  </a:lnTo>
                  <a:lnTo>
                    <a:pt x="341826" y="15853"/>
                  </a:lnTo>
                  <a:lnTo>
                    <a:pt x="298953" y="4082"/>
                  </a:lnTo>
                  <a:lnTo>
                    <a:pt x="253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2"/>
            <p:cNvSpPr/>
            <p:nvPr/>
          </p:nvSpPr>
          <p:spPr>
            <a:xfrm>
              <a:off x="3717581" y="2937446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61" y="0"/>
                  </a:moveTo>
                  <a:lnTo>
                    <a:pt x="0" y="0"/>
                  </a:lnTo>
                  <a:lnTo>
                    <a:pt x="0" y="760234"/>
                  </a:lnTo>
                  <a:lnTo>
                    <a:pt x="12661" y="760234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3"/>
            <p:cNvSpPr/>
            <p:nvPr/>
          </p:nvSpPr>
          <p:spPr>
            <a:xfrm>
              <a:off x="8047646" y="2364515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00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4"/>
            <p:cNvSpPr/>
            <p:nvPr/>
          </p:nvSpPr>
          <p:spPr>
            <a:xfrm>
              <a:off x="8093538" y="241041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3"/>
                  </a:lnTo>
                  <a:lnTo>
                    <a:pt x="125513" y="34596"/>
                  </a:lnTo>
                  <a:lnTo>
                    <a:pt x="90144" y="59596"/>
                  </a:lnTo>
                  <a:lnTo>
                    <a:pt x="59601" y="90137"/>
                  </a:lnTo>
                  <a:lnTo>
                    <a:pt x="34599" y="125504"/>
                  </a:lnTo>
                  <a:lnTo>
                    <a:pt x="15854" y="164981"/>
                  </a:lnTo>
                  <a:lnTo>
                    <a:pt x="4082" y="207852"/>
                  </a:lnTo>
                  <a:lnTo>
                    <a:pt x="0" y="253403"/>
                  </a:lnTo>
                  <a:lnTo>
                    <a:pt x="4082" y="298953"/>
                  </a:lnTo>
                  <a:lnTo>
                    <a:pt x="15854" y="341826"/>
                  </a:lnTo>
                  <a:lnTo>
                    <a:pt x="34599" y="381305"/>
                  </a:lnTo>
                  <a:lnTo>
                    <a:pt x="59601" y="416674"/>
                  </a:lnTo>
                  <a:lnTo>
                    <a:pt x="90144" y="447217"/>
                  </a:lnTo>
                  <a:lnTo>
                    <a:pt x="125513" y="472219"/>
                  </a:lnTo>
                  <a:lnTo>
                    <a:pt x="164992" y="490964"/>
                  </a:lnTo>
                  <a:lnTo>
                    <a:pt x="207864" y="502735"/>
                  </a:lnTo>
                  <a:lnTo>
                    <a:pt x="253415" y="506818"/>
                  </a:lnTo>
                  <a:lnTo>
                    <a:pt x="298962" y="502735"/>
                  </a:lnTo>
                  <a:lnTo>
                    <a:pt x="341832" y="490964"/>
                  </a:lnTo>
                  <a:lnTo>
                    <a:pt x="381309" y="472219"/>
                  </a:lnTo>
                  <a:lnTo>
                    <a:pt x="416676" y="447217"/>
                  </a:lnTo>
                  <a:lnTo>
                    <a:pt x="447218" y="416674"/>
                  </a:lnTo>
                  <a:lnTo>
                    <a:pt x="472219" y="381305"/>
                  </a:lnTo>
                  <a:lnTo>
                    <a:pt x="490964" y="341826"/>
                  </a:lnTo>
                  <a:lnTo>
                    <a:pt x="502735" y="298953"/>
                  </a:lnTo>
                  <a:lnTo>
                    <a:pt x="506818" y="253403"/>
                  </a:lnTo>
                  <a:lnTo>
                    <a:pt x="502735" y="207852"/>
                  </a:lnTo>
                  <a:lnTo>
                    <a:pt x="490964" y="164981"/>
                  </a:lnTo>
                  <a:lnTo>
                    <a:pt x="472219" y="125504"/>
                  </a:lnTo>
                  <a:lnTo>
                    <a:pt x="447218" y="90137"/>
                  </a:lnTo>
                  <a:lnTo>
                    <a:pt x="416676" y="59596"/>
                  </a:lnTo>
                  <a:lnTo>
                    <a:pt x="381309" y="34596"/>
                  </a:lnTo>
                  <a:lnTo>
                    <a:pt x="341832" y="15853"/>
                  </a:lnTo>
                  <a:lnTo>
                    <a:pt x="298962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5"/>
            <p:cNvSpPr/>
            <p:nvPr/>
          </p:nvSpPr>
          <p:spPr>
            <a:xfrm>
              <a:off x="7198271" y="2937446"/>
              <a:ext cx="2312035" cy="760730"/>
            </a:xfrm>
            <a:custGeom>
              <a:avLst/>
              <a:gdLst/>
              <a:ahLst/>
              <a:cxnLst/>
              <a:rect l="l" t="t" r="r" b="b"/>
              <a:pathLst>
                <a:path w="2312034" h="760729">
                  <a:moveTo>
                    <a:pt x="2311514" y="322148"/>
                  </a:moveTo>
                  <a:lnTo>
                    <a:pt x="1268247" y="322148"/>
                  </a:lnTo>
                  <a:lnTo>
                    <a:pt x="1155750" y="209651"/>
                  </a:lnTo>
                  <a:lnTo>
                    <a:pt x="1155014" y="210388"/>
                  </a:lnTo>
                  <a:lnTo>
                    <a:pt x="1155014" y="0"/>
                  </a:lnTo>
                  <a:lnTo>
                    <a:pt x="1142339" y="0"/>
                  </a:lnTo>
                  <a:lnTo>
                    <a:pt x="1142339" y="223062"/>
                  </a:lnTo>
                  <a:lnTo>
                    <a:pt x="1043254" y="322148"/>
                  </a:lnTo>
                  <a:lnTo>
                    <a:pt x="0" y="322148"/>
                  </a:lnTo>
                  <a:lnTo>
                    <a:pt x="0" y="493026"/>
                  </a:lnTo>
                  <a:lnTo>
                    <a:pt x="1142339" y="493026"/>
                  </a:lnTo>
                  <a:lnTo>
                    <a:pt x="1142339" y="760234"/>
                  </a:lnTo>
                  <a:lnTo>
                    <a:pt x="1155014" y="760234"/>
                  </a:lnTo>
                  <a:lnTo>
                    <a:pt x="1155014" y="493026"/>
                  </a:lnTo>
                  <a:lnTo>
                    <a:pt x="2311514" y="493026"/>
                  </a:lnTo>
                  <a:lnTo>
                    <a:pt x="2311514" y="322148"/>
                  </a:lnTo>
                  <a:close/>
                </a:path>
              </a:pathLst>
            </a:custGeom>
            <a:solidFill>
              <a:srgbClr val="00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9"/>
            <p:cNvSpPr/>
            <p:nvPr/>
          </p:nvSpPr>
          <p:spPr>
            <a:xfrm>
              <a:off x="5741958" y="2364517"/>
              <a:ext cx="598805" cy="598805"/>
            </a:xfrm>
            <a:custGeom>
              <a:avLst/>
              <a:gdLst/>
              <a:ahLst/>
              <a:cxnLst/>
              <a:rect l="l" t="t" r="r" b="b"/>
              <a:pathLst>
                <a:path w="598804" h="598805">
                  <a:moveTo>
                    <a:pt x="299300" y="0"/>
                  </a:moveTo>
                  <a:lnTo>
                    <a:pt x="250751" y="3917"/>
                  </a:lnTo>
                  <a:lnTo>
                    <a:pt x="204697" y="15258"/>
                  </a:lnTo>
                  <a:lnTo>
                    <a:pt x="161753" y="33406"/>
                  </a:lnTo>
                  <a:lnTo>
                    <a:pt x="122536" y="57746"/>
                  </a:lnTo>
                  <a:lnTo>
                    <a:pt x="87661" y="87661"/>
                  </a:lnTo>
                  <a:lnTo>
                    <a:pt x="57746" y="122536"/>
                  </a:lnTo>
                  <a:lnTo>
                    <a:pt x="33406" y="161753"/>
                  </a:lnTo>
                  <a:lnTo>
                    <a:pt x="15258" y="204697"/>
                  </a:lnTo>
                  <a:lnTo>
                    <a:pt x="3917" y="250751"/>
                  </a:lnTo>
                  <a:lnTo>
                    <a:pt x="0" y="299300"/>
                  </a:lnTo>
                  <a:lnTo>
                    <a:pt x="3917" y="347850"/>
                  </a:lnTo>
                  <a:lnTo>
                    <a:pt x="15258" y="393904"/>
                  </a:lnTo>
                  <a:lnTo>
                    <a:pt x="33406" y="436848"/>
                  </a:lnTo>
                  <a:lnTo>
                    <a:pt x="57746" y="476065"/>
                  </a:lnTo>
                  <a:lnTo>
                    <a:pt x="87661" y="510940"/>
                  </a:lnTo>
                  <a:lnTo>
                    <a:pt x="122536" y="540855"/>
                  </a:lnTo>
                  <a:lnTo>
                    <a:pt x="161753" y="565195"/>
                  </a:lnTo>
                  <a:lnTo>
                    <a:pt x="204697" y="583343"/>
                  </a:lnTo>
                  <a:lnTo>
                    <a:pt x="250751" y="594684"/>
                  </a:lnTo>
                  <a:lnTo>
                    <a:pt x="299300" y="598601"/>
                  </a:lnTo>
                  <a:lnTo>
                    <a:pt x="347850" y="594684"/>
                  </a:lnTo>
                  <a:lnTo>
                    <a:pt x="393904" y="583343"/>
                  </a:lnTo>
                  <a:lnTo>
                    <a:pt x="436848" y="565195"/>
                  </a:lnTo>
                  <a:lnTo>
                    <a:pt x="476065" y="540855"/>
                  </a:lnTo>
                  <a:lnTo>
                    <a:pt x="510940" y="510940"/>
                  </a:lnTo>
                  <a:lnTo>
                    <a:pt x="540855" y="476065"/>
                  </a:lnTo>
                  <a:lnTo>
                    <a:pt x="565195" y="436848"/>
                  </a:lnTo>
                  <a:lnTo>
                    <a:pt x="583343" y="393904"/>
                  </a:lnTo>
                  <a:lnTo>
                    <a:pt x="594684" y="347850"/>
                  </a:lnTo>
                  <a:lnTo>
                    <a:pt x="598601" y="299300"/>
                  </a:lnTo>
                  <a:lnTo>
                    <a:pt x="594684" y="250751"/>
                  </a:lnTo>
                  <a:lnTo>
                    <a:pt x="583343" y="204697"/>
                  </a:lnTo>
                  <a:lnTo>
                    <a:pt x="565195" y="161753"/>
                  </a:lnTo>
                  <a:lnTo>
                    <a:pt x="540855" y="122536"/>
                  </a:lnTo>
                  <a:lnTo>
                    <a:pt x="510940" y="87661"/>
                  </a:lnTo>
                  <a:lnTo>
                    <a:pt x="476065" y="57746"/>
                  </a:lnTo>
                  <a:lnTo>
                    <a:pt x="436848" y="33406"/>
                  </a:lnTo>
                  <a:lnTo>
                    <a:pt x="393904" y="15258"/>
                  </a:lnTo>
                  <a:lnTo>
                    <a:pt x="347850" y="3917"/>
                  </a:lnTo>
                  <a:lnTo>
                    <a:pt x="299300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0"/>
            <p:cNvSpPr/>
            <p:nvPr/>
          </p:nvSpPr>
          <p:spPr>
            <a:xfrm>
              <a:off x="5787849" y="2410402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4" h="507364">
                  <a:moveTo>
                    <a:pt x="253415" y="0"/>
                  </a:moveTo>
                  <a:lnTo>
                    <a:pt x="207864" y="4082"/>
                  </a:lnTo>
                  <a:lnTo>
                    <a:pt x="164992" y="15854"/>
                  </a:lnTo>
                  <a:lnTo>
                    <a:pt x="125513" y="34599"/>
                  </a:lnTo>
                  <a:lnTo>
                    <a:pt x="90144" y="59601"/>
                  </a:lnTo>
                  <a:lnTo>
                    <a:pt x="59601" y="90144"/>
                  </a:lnTo>
                  <a:lnTo>
                    <a:pt x="34599" y="125513"/>
                  </a:lnTo>
                  <a:lnTo>
                    <a:pt x="15854" y="164992"/>
                  </a:lnTo>
                  <a:lnTo>
                    <a:pt x="4082" y="207864"/>
                  </a:lnTo>
                  <a:lnTo>
                    <a:pt x="0" y="253415"/>
                  </a:lnTo>
                  <a:lnTo>
                    <a:pt x="4082" y="298966"/>
                  </a:lnTo>
                  <a:lnTo>
                    <a:pt x="15854" y="341837"/>
                  </a:lnTo>
                  <a:lnTo>
                    <a:pt x="34599" y="381314"/>
                  </a:lnTo>
                  <a:lnTo>
                    <a:pt x="59601" y="416681"/>
                  </a:lnTo>
                  <a:lnTo>
                    <a:pt x="90144" y="447222"/>
                  </a:lnTo>
                  <a:lnTo>
                    <a:pt x="125513" y="472222"/>
                  </a:lnTo>
                  <a:lnTo>
                    <a:pt x="164992" y="490965"/>
                  </a:lnTo>
                  <a:lnTo>
                    <a:pt x="207864" y="502736"/>
                  </a:lnTo>
                  <a:lnTo>
                    <a:pt x="253415" y="506818"/>
                  </a:lnTo>
                  <a:lnTo>
                    <a:pt x="298966" y="502736"/>
                  </a:lnTo>
                  <a:lnTo>
                    <a:pt x="341837" y="490965"/>
                  </a:lnTo>
                  <a:lnTo>
                    <a:pt x="381314" y="472222"/>
                  </a:lnTo>
                  <a:lnTo>
                    <a:pt x="416681" y="447222"/>
                  </a:lnTo>
                  <a:lnTo>
                    <a:pt x="447222" y="416681"/>
                  </a:lnTo>
                  <a:lnTo>
                    <a:pt x="472222" y="381314"/>
                  </a:lnTo>
                  <a:lnTo>
                    <a:pt x="490965" y="341837"/>
                  </a:lnTo>
                  <a:lnTo>
                    <a:pt x="502736" y="298966"/>
                  </a:lnTo>
                  <a:lnTo>
                    <a:pt x="506818" y="253415"/>
                  </a:lnTo>
                  <a:lnTo>
                    <a:pt x="502736" y="207864"/>
                  </a:lnTo>
                  <a:lnTo>
                    <a:pt x="490965" y="164992"/>
                  </a:lnTo>
                  <a:lnTo>
                    <a:pt x="472222" y="125513"/>
                  </a:lnTo>
                  <a:lnTo>
                    <a:pt x="447222" y="90144"/>
                  </a:lnTo>
                  <a:lnTo>
                    <a:pt x="416681" y="59601"/>
                  </a:lnTo>
                  <a:lnTo>
                    <a:pt x="381314" y="34599"/>
                  </a:lnTo>
                  <a:lnTo>
                    <a:pt x="341837" y="15854"/>
                  </a:lnTo>
                  <a:lnTo>
                    <a:pt x="298966" y="4082"/>
                  </a:lnTo>
                  <a:lnTo>
                    <a:pt x="253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1"/>
            <p:cNvSpPr/>
            <p:nvPr/>
          </p:nvSpPr>
          <p:spPr>
            <a:xfrm>
              <a:off x="6034925" y="2937459"/>
              <a:ext cx="12700" cy="760730"/>
            </a:xfrm>
            <a:custGeom>
              <a:avLst/>
              <a:gdLst/>
              <a:ahLst/>
              <a:cxnLst/>
              <a:rect l="l" t="t" r="r" b="b"/>
              <a:pathLst>
                <a:path w="12700" h="760729">
                  <a:moveTo>
                    <a:pt x="12674" y="0"/>
                  </a:moveTo>
                  <a:lnTo>
                    <a:pt x="0" y="0"/>
                  </a:lnTo>
                  <a:lnTo>
                    <a:pt x="0" y="760222"/>
                  </a:lnTo>
                  <a:lnTo>
                    <a:pt x="12674" y="760222"/>
                  </a:lnTo>
                  <a:lnTo>
                    <a:pt x="12674" y="0"/>
                  </a:lnTo>
                  <a:close/>
                </a:path>
              </a:pathLst>
            </a:custGeom>
            <a:solidFill>
              <a:srgbClr val="F79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Rectangle 8"/>
          <p:cNvSpPr>
            <a:spLocks noChangeArrowheads="1"/>
          </p:cNvSpPr>
          <p:nvPr/>
        </p:nvSpPr>
        <p:spPr bwMode="auto">
          <a:xfrm>
            <a:off x="2676057" y="14"/>
            <a:ext cx="775189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buSzPct val="100000"/>
            </a:pPr>
            <a:r>
              <a:rPr lang="ru-RU" altLang="ru-RU" u="sng" dirty="0" smtClean="0">
                <a:solidFill>
                  <a:srgbClr val="376092"/>
                </a:solidFill>
                <a:latin typeface="Calibri" pitchFamily="34" charset="0"/>
              </a:rPr>
              <a:t>СХЕМА </a:t>
            </a:r>
            <a:r>
              <a:rPr lang="ru-RU" altLang="ru-RU" u="sng" dirty="0">
                <a:solidFill>
                  <a:srgbClr val="376092"/>
                </a:solidFill>
                <a:latin typeface="Calibri" pitchFamily="34" charset="0"/>
              </a:rPr>
              <a:t>ДЕЙСТВУЮЩАЯ </a:t>
            </a:r>
            <a:r>
              <a:rPr lang="ru-RU" altLang="ru-RU" u="sng" dirty="0" smtClean="0">
                <a:solidFill>
                  <a:srgbClr val="376092"/>
                </a:solidFill>
                <a:latin typeface="Calibri" pitchFamily="34" charset="0"/>
              </a:rPr>
              <a:t>ДО 01.01.2025:</a:t>
            </a:r>
            <a:endParaRPr lang="ru-RU" altLang="ru-RU" u="sng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08746" y="6365053"/>
            <a:ext cx="512815" cy="363538"/>
          </a:xfrm>
        </p:spPr>
        <p:txBody>
          <a:bodyPr/>
          <a:lstStyle/>
          <a:p>
            <a:pPr algn="r"/>
            <a:fld id="{BC462D69-0582-4C43-B26C-8C8EE0AC63CA}" type="slidenum">
              <a:rPr lang="ru-RU" altLang="ru-RU" smtClean="0">
                <a:latin typeface="+mn-lt"/>
              </a:rPr>
              <a:pPr algn="r"/>
              <a:t>13</a:t>
            </a:fld>
            <a:endParaRPr lang="ru-RU" altLang="ru-RU" dirty="0">
              <a:latin typeface="+mn-lt"/>
            </a:endParaRPr>
          </a:p>
        </p:txBody>
      </p: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270274" y="163863"/>
            <a:ext cx="685800" cy="807244"/>
            <a:chOff x="634994" y="480009"/>
            <a:chExt cx="914452" cy="1075526"/>
          </a:xfrm>
        </p:grpSpPr>
        <p:pic>
          <p:nvPicPr>
            <p:cNvPr id="87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object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94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object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97" name="object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object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object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object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object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03" name="object 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40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38"/>
          <p:cNvGrpSpPr>
            <a:grpSpLocks/>
          </p:cNvGrpSpPr>
          <p:nvPr/>
        </p:nvGrpSpPr>
        <p:grpSpPr bwMode="auto">
          <a:xfrm>
            <a:off x="2198551" y="556310"/>
            <a:ext cx="3128792" cy="2008594"/>
            <a:chOff x="-2912332" y="5506971"/>
            <a:chExt cx="2671894" cy="1093561"/>
          </a:xfrm>
        </p:grpSpPr>
        <p:sp>
          <p:nvSpPr>
            <p:cNvPr id="45" name="AutoShape 3"/>
            <p:cNvSpPr>
              <a:spLocks noChangeArrowheads="1"/>
            </p:cNvSpPr>
            <p:nvPr/>
          </p:nvSpPr>
          <p:spPr bwMode="gray">
            <a:xfrm>
              <a:off x="-2912332" y="5506971"/>
              <a:ext cx="2671894" cy="1093561"/>
            </a:xfrm>
            <a:prstGeom prst="rightArrow">
              <a:avLst>
                <a:gd name="adj1" fmla="val 86065"/>
                <a:gd name="adj2" fmla="val 31780"/>
              </a:avLst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gray">
            <a:xfrm>
              <a:off x="-2781722" y="5660299"/>
              <a:ext cx="2028820" cy="786904"/>
            </a:xfrm>
            <a:prstGeom prst="roundRect">
              <a:avLst>
                <a:gd name="adj" fmla="val 9106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AutoShape 3"/>
          <p:cNvSpPr>
            <a:spLocks noChangeArrowheads="1"/>
          </p:cNvSpPr>
          <p:nvPr/>
        </p:nvSpPr>
        <p:spPr bwMode="gray">
          <a:xfrm>
            <a:off x="3995370" y="5714065"/>
            <a:ext cx="5765171" cy="1134784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47097" y="66106"/>
            <a:ext cx="8883000" cy="3754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2160" y="76887"/>
            <a:ext cx="75223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latin typeface="Calibri" panose="020F0502020204030204"/>
              </a:rPr>
              <a:t>ОПТИМИЗАЦИЯ ПРОЦЕССОВ ПРЕДОСТАВЛЕНИЯ ДОКУМЕНТОВ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71317" y="837936"/>
            <a:ext cx="2462603" cy="1582952"/>
          </a:xfrm>
          <a:prstGeom prst="rect">
            <a:avLst/>
          </a:prstGeom>
          <a:solidFill>
            <a:srgbClr val="948EB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</a:rPr>
              <a:t>Добавлены СМЭВ для получения сведений по  - </a:t>
            </a:r>
            <a:r>
              <a:rPr lang="ru-RU" sz="2800" b="1" dirty="0">
                <a:solidFill>
                  <a:prstClr val="white"/>
                </a:solidFill>
              </a:rPr>
              <a:t>2</a:t>
            </a:r>
            <a:r>
              <a:rPr lang="ru-RU" sz="1350" b="1" dirty="0">
                <a:solidFill>
                  <a:prstClr val="white"/>
                </a:solidFill>
              </a:rPr>
              <a:t> документам;</a:t>
            </a:r>
          </a:p>
          <a:p>
            <a:pPr algn="ctr">
              <a:defRPr/>
            </a:pPr>
            <a:r>
              <a:rPr lang="ru-RU" sz="1350" b="1" dirty="0">
                <a:solidFill>
                  <a:prstClr val="white"/>
                </a:solidFill>
              </a:rPr>
              <a:t> Переведено по СМЭВ - </a:t>
            </a:r>
            <a:r>
              <a:rPr lang="ru-RU" sz="2800" b="1" dirty="0">
                <a:solidFill>
                  <a:prstClr val="white"/>
                </a:solidFill>
              </a:rPr>
              <a:t>3</a:t>
            </a:r>
            <a:r>
              <a:rPr lang="ru-RU" sz="1350" b="1" dirty="0">
                <a:solidFill>
                  <a:prstClr val="white"/>
                </a:solidFill>
              </a:rPr>
              <a:t> документов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351500" y="969472"/>
            <a:ext cx="2352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rgbClr val="C00000"/>
                </a:solidFill>
                <a:latin typeface="Calibri" panose="020F0502020204030204"/>
              </a:rPr>
              <a:t>                             </a:t>
            </a:r>
            <a:r>
              <a:rPr lang="ru-RU" sz="1200" b="1" i="1" dirty="0">
                <a:solidFill>
                  <a:srgbClr val="C00000"/>
                </a:solidFill>
                <a:latin typeface="Calibri" panose="020F0502020204030204"/>
              </a:rPr>
              <a:t>до 16.06.2024</a:t>
            </a:r>
          </a:p>
          <a:p>
            <a:pPr>
              <a:defRPr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Количество мероприятий -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16</a:t>
            </a:r>
          </a:p>
          <a:p>
            <a:pPr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Количество </a:t>
            </a:r>
            <a:r>
              <a:rPr lang="ru-RU" sz="1200" dirty="0" err="1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документо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:</a:t>
            </a:r>
            <a:endParaRPr lang="ru-RU" sz="12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на бумажном носителе –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42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по СМЭВ –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54837" y="2582882"/>
            <a:ext cx="813699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С марта 2023 года </a:t>
            </a:r>
            <a:r>
              <a:rPr lang="ru-RU" dirty="0">
                <a:solidFill>
                  <a:srgbClr val="C00000"/>
                </a:solidFill>
                <a:latin typeface="Calibri" panose="020F0502020204030204"/>
              </a:rPr>
              <a:t>на ЕПГУ реализован сервис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для страхователей </a:t>
            </a:r>
            <a:r>
              <a:rPr lang="ru-RU" dirty="0">
                <a:solidFill>
                  <a:srgbClr val="C00000"/>
                </a:solidFill>
                <a:latin typeface="Calibri" panose="020F0502020204030204"/>
              </a:rPr>
              <a:t>по подаче заявления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с прикреплением к нему документов (сканов) в электронном виде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Через ЕПГУ может быть направлено заявление на разрешение , а также заявление на возмещение расходов!</a:t>
            </a:r>
            <a:endParaRPr lang="ru-RU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50" name="Группа 38"/>
          <p:cNvGrpSpPr>
            <a:grpSpLocks/>
          </p:cNvGrpSpPr>
          <p:nvPr/>
        </p:nvGrpSpPr>
        <p:grpSpPr bwMode="auto">
          <a:xfrm>
            <a:off x="7833929" y="517614"/>
            <a:ext cx="2834081" cy="2156470"/>
            <a:chOff x="-2912332" y="5506971"/>
            <a:chExt cx="2671894" cy="1093561"/>
          </a:xfrm>
        </p:grpSpPr>
        <p:sp>
          <p:nvSpPr>
            <p:cNvPr id="51" name="AutoShape 3"/>
            <p:cNvSpPr>
              <a:spLocks noChangeArrowheads="1"/>
            </p:cNvSpPr>
            <p:nvPr/>
          </p:nvSpPr>
          <p:spPr bwMode="gray">
            <a:xfrm>
              <a:off x="-2912332" y="5506971"/>
              <a:ext cx="2671894" cy="1093561"/>
            </a:xfrm>
            <a:prstGeom prst="rightArrow">
              <a:avLst>
                <a:gd name="adj1" fmla="val 86065"/>
                <a:gd name="adj2" fmla="val 31780"/>
              </a:avLst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gray">
            <a:xfrm>
              <a:off x="-2710787" y="5640965"/>
              <a:ext cx="2028820" cy="786904"/>
            </a:xfrm>
            <a:prstGeom prst="roundRect">
              <a:avLst>
                <a:gd name="adj" fmla="val 9106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7962163" y="969476"/>
            <a:ext cx="2410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rgbClr val="C00000"/>
                </a:solidFill>
                <a:latin typeface="Calibri" panose="020F0502020204030204"/>
              </a:rPr>
              <a:t>                          </a:t>
            </a:r>
            <a:r>
              <a:rPr lang="ru-RU" sz="1200" b="1" i="1" dirty="0">
                <a:solidFill>
                  <a:srgbClr val="C00000"/>
                </a:solidFill>
                <a:latin typeface="Calibri" panose="020F0502020204030204"/>
              </a:rPr>
              <a:t>на 16.06.2024</a:t>
            </a:r>
          </a:p>
          <a:p>
            <a:pPr>
              <a:defRPr/>
            </a:pP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Количество мероприятий -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17</a:t>
            </a:r>
          </a:p>
          <a:p>
            <a:pPr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Количество документов: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на бумажном носителе –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42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по СМЭВ –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223794" y="5804411"/>
            <a:ext cx="4943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В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202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5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году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56,7 % заявлений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/>
            </a:r>
            <a:b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о финансовом обеспечении предупредительных мер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направлено через ЕПГУ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849" y="5912140"/>
            <a:ext cx="1023579" cy="756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624392" y="6320280"/>
            <a:ext cx="838373" cy="365125"/>
          </a:xfrm>
          <a:effectLst>
            <a:softEdge rad="12700"/>
          </a:effectLst>
        </p:spPr>
        <p:txBody>
          <a:bodyPr/>
          <a:lstStyle/>
          <a:p>
            <a:pPr lvl="0"/>
            <a:fld id="{3BB27E5F-5017-434B-8491-3A9894441BF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lvl="0"/>
              <a:t>14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904" y="3976006"/>
            <a:ext cx="10255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целях ежегодного улучшения показателя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 обращениям страхователей за финансовым обеспечением предупредительных мер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 электронном виде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постоянной основе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проводится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 разъяснительная работа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со страхователями посредством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всех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доступных способов: электронного информирования, разъяснений и консультаций, размещения информации на информационных стендах, в средствах массовой информации и на сайтах отделений СФР о преимуществах подачи заявления на финансовое обеспечение предупредительных мер через федеральную государственную информационную систему «Единый портал государственных и муниципальных услуг (функций)»  </a:t>
            </a:r>
          </a:p>
        </p:txBody>
      </p:sp>
      <p:pic>
        <p:nvPicPr>
          <p:cNvPr id="55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08" y="3023911"/>
            <a:ext cx="772843" cy="8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7"/>
          <p:cNvGrpSpPr>
            <a:grpSpLocks/>
          </p:cNvGrpSpPr>
          <p:nvPr/>
        </p:nvGrpSpPr>
        <p:grpSpPr bwMode="auto">
          <a:xfrm>
            <a:off x="270274" y="163863"/>
            <a:ext cx="685800" cy="807244"/>
            <a:chOff x="634994" y="480009"/>
            <a:chExt cx="914452" cy="1075526"/>
          </a:xfrm>
        </p:grpSpPr>
        <p:pic>
          <p:nvPicPr>
            <p:cNvPr id="59" name="object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object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63" name="object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object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66" name="object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object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object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object 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object 1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2" name="object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24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524000" y="857260"/>
            <a:ext cx="9144000" cy="1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2212521" y="1389888"/>
            <a:ext cx="836839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1600" dirty="0">
                <a:solidFill>
                  <a:srgbClr val="10253F"/>
                </a:solidFill>
              </a:rPr>
              <a:t>Пункт </a:t>
            </a:r>
            <a:r>
              <a:rPr lang="ru-RU" altLang="ru-RU" sz="1600" dirty="0" smtClean="0">
                <a:solidFill>
                  <a:srgbClr val="10253F"/>
                </a:solidFill>
              </a:rPr>
              <a:t>7: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До 1 сентября текущего года!</a:t>
            </a:r>
            <a:endParaRPr lang="en-US" alt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r>
              <a:rPr lang="ru-RU" altLang="ru-RU" sz="1600" dirty="0" smtClean="0">
                <a:solidFill>
                  <a:srgbClr val="10253F"/>
                </a:solidFill>
              </a:rPr>
              <a:t>Страхователь </a:t>
            </a:r>
            <a:r>
              <a:rPr lang="ru-RU" altLang="ru-RU" sz="1600" dirty="0">
                <a:solidFill>
                  <a:srgbClr val="10253F"/>
                </a:solidFill>
              </a:rPr>
              <a:t>вправе </a:t>
            </a:r>
            <a:r>
              <a:rPr lang="ru-RU" altLang="ru-RU" sz="1600" dirty="0">
                <a:solidFill>
                  <a:srgbClr val="C00000"/>
                </a:solidFill>
              </a:rPr>
              <a:t>дополнительно</a:t>
            </a:r>
            <a:r>
              <a:rPr lang="ru-RU" altLang="ru-RU" sz="1600" dirty="0">
                <a:solidFill>
                  <a:srgbClr val="10253F"/>
                </a:solidFill>
              </a:rPr>
              <a:t>, в случае если им </a:t>
            </a:r>
            <a:r>
              <a:rPr lang="ru-RU" altLang="ru-RU" sz="1600" dirty="0">
                <a:solidFill>
                  <a:srgbClr val="C00000"/>
                </a:solidFill>
              </a:rPr>
              <a:t>первоначально</a:t>
            </a:r>
            <a:r>
              <a:rPr lang="ru-RU" altLang="ru-RU" sz="1600" dirty="0">
                <a:solidFill>
                  <a:srgbClr val="10253F"/>
                </a:solidFill>
              </a:rPr>
              <a:t> было подано заявление на сумму </a:t>
            </a:r>
            <a:r>
              <a:rPr lang="ru-RU" altLang="ru-RU" sz="1600" dirty="0">
                <a:solidFill>
                  <a:srgbClr val="C00000"/>
                </a:solidFill>
              </a:rPr>
              <a:t>меньше расчетного объема средств</a:t>
            </a:r>
            <a:r>
              <a:rPr lang="ru-RU" altLang="ru-RU" sz="1600" dirty="0">
                <a:solidFill>
                  <a:srgbClr val="10253F"/>
                </a:solidFill>
              </a:rPr>
              <a:t>, направляемых на финансовое обеспечение предупредительных мер, предусмотренного пунктом </a:t>
            </a:r>
            <a:r>
              <a:rPr lang="ru-RU" altLang="ru-RU" sz="1600" dirty="0" smtClean="0">
                <a:solidFill>
                  <a:srgbClr val="10253F"/>
                </a:solidFill>
              </a:rPr>
              <a:t>1 </a:t>
            </a:r>
            <a:r>
              <a:rPr lang="ru-RU" altLang="ru-RU" sz="1600" dirty="0">
                <a:solidFill>
                  <a:srgbClr val="10253F"/>
                </a:solidFill>
              </a:rPr>
              <a:t>Правил (далее – расчетный объем средств), и после получения </a:t>
            </a:r>
            <a:r>
              <a:rPr lang="ru-RU" altLang="ru-RU" sz="1600" dirty="0" smtClean="0">
                <a:solidFill>
                  <a:srgbClr val="10253F"/>
                </a:solidFill>
              </a:rPr>
              <a:t>решения </a:t>
            </a:r>
            <a:r>
              <a:rPr lang="ru-RU" altLang="ru-RU" sz="1600" dirty="0">
                <a:solidFill>
                  <a:srgbClr val="10253F"/>
                </a:solidFill>
              </a:rPr>
              <a:t>территориального </a:t>
            </a:r>
            <a:r>
              <a:rPr lang="ru-RU" altLang="ru-RU" sz="1600" dirty="0" smtClean="0">
                <a:solidFill>
                  <a:srgbClr val="10253F"/>
                </a:solidFill>
              </a:rPr>
              <a:t>отделения СФР о </a:t>
            </a:r>
            <a:r>
              <a:rPr lang="ru-RU" altLang="ru-RU" sz="1600" dirty="0">
                <a:solidFill>
                  <a:srgbClr val="10253F"/>
                </a:solidFill>
              </a:rPr>
              <a:t>финансовом обеспечении предупредительных </a:t>
            </a:r>
            <a:r>
              <a:rPr lang="ru-RU" altLang="ru-RU" sz="1600" dirty="0" smtClean="0">
                <a:solidFill>
                  <a:srgbClr val="10253F"/>
                </a:solidFill>
              </a:rPr>
              <a:t>мер</a:t>
            </a:r>
            <a:r>
              <a:rPr lang="ru-RU" altLang="ru-RU" sz="1600" dirty="0" smtClean="0">
                <a:solidFill>
                  <a:srgbClr val="C00000"/>
                </a:solidFill>
              </a:rPr>
              <a:t> </a:t>
            </a:r>
            <a:r>
              <a:rPr lang="ru-RU" altLang="ru-RU" sz="1600" dirty="0">
                <a:solidFill>
                  <a:srgbClr val="C00000"/>
                </a:solidFill>
              </a:rPr>
              <a:t>обратиться </a:t>
            </a:r>
            <a:r>
              <a:rPr lang="ru-RU" altLang="ru-RU" sz="1600" dirty="0" smtClean="0">
                <a:solidFill>
                  <a:srgbClr val="C00000"/>
                </a:solidFill>
              </a:rPr>
              <a:t>с заявлением и планом </a:t>
            </a:r>
            <a:r>
              <a:rPr lang="ru-RU" altLang="ru-RU" sz="1600" dirty="0">
                <a:solidFill>
                  <a:srgbClr val="C00000"/>
                </a:solidFill>
              </a:rPr>
              <a:t>на сумму, </a:t>
            </a:r>
            <a:r>
              <a:rPr lang="ru-RU" altLang="ru-RU" sz="1600" dirty="0" smtClean="0">
                <a:solidFill>
                  <a:srgbClr val="C00000"/>
                </a:solidFill>
              </a:rPr>
              <a:t>не </a:t>
            </a:r>
            <a:r>
              <a:rPr lang="ru-RU" altLang="ru-RU" sz="1600" dirty="0">
                <a:solidFill>
                  <a:srgbClr val="C00000"/>
                </a:solidFill>
              </a:rPr>
              <a:t>превышающую разницу между расчетным объемом средств и суммой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ru-RU" altLang="ru-RU" sz="1600" dirty="0">
                <a:solidFill>
                  <a:srgbClr val="10253F"/>
                </a:solidFill>
              </a:rPr>
              <a:t>финансового обеспечения предупредительных мер, </a:t>
            </a:r>
            <a:r>
              <a:rPr lang="ru-RU" altLang="ru-RU" sz="1600" dirty="0">
                <a:solidFill>
                  <a:srgbClr val="C00000"/>
                </a:solidFill>
              </a:rPr>
              <a:t>указанной в </a:t>
            </a:r>
            <a:r>
              <a:rPr lang="ru-RU" altLang="ru-RU" sz="1600" dirty="0" smtClean="0">
                <a:solidFill>
                  <a:srgbClr val="C00000"/>
                </a:solidFill>
              </a:rPr>
              <a:t>решении отделения СФР</a:t>
            </a:r>
            <a:r>
              <a:rPr lang="ru-RU" altLang="ru-RU" sz="1600" dirty="0" smtClean="0">
                <a:solidFill>
                  <a:srgbClr val="10253F"/>
                </a:solidFill>
              </a:rPr>
              <a:t> </a:t>
            </a:r>
            <a:r>
              <a:rPr lang="ru-RU" altLang="ru-RU" sz="1600" dirty="0">
                <a:solidFill>
                  <a:srgbClr val="10253F"/>
                </a:solidFill>
              </a:rPr>
              <a:t>по первоначальному заявлению. 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212521" y="5"/>
            <a:ext cx="849040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</a:t>
            </a:r>
            <a:endParaRPr lang="ru-RU" altLang="ru-RU" sz="24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149892" y="383387"/>
            <a:ext cx="8553039" cy="3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1888"/>
              </a:lnSpc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Приказ Минтруда России  от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11.07.2024 </a:t>
            </a:r>
            <a:r>
              <a:rPr lang="ru-RU" altLang="ru-RU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№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347н </a:t>
            </a:r>
            <a:endParaRPr lang="ru-RU" altLang="ru-RU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20346" y="6356350"/>
            <a:ext cx="1088879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15</a:t>
            </a:fld>
            <a:endParaRPr lang="ru-RU" altLang="ru-RU" dirty="0">
              <a:latin typeface="+mn-lt"/>
            </a:endParaRPr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270274" y="163863"/>
            <a:ext cx="685800" cy="807244"/>
            <a:chOff x="634994" y="480009"/>
            <a:chExt cx="914452" cy="1075526"/>
          </a:xfrm>
        </p:grpSpPr>
        <p:pic>
          <p:nvPicPr>
            <p:cNvPr id="31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4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7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3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1035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200151" y="1446196"/>
            <a:ext cx="10246178" cy="47191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en-US" altLang="ru-RU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если на </a:t>
            </a:r>
            <a:r>
              <a:rPr lang="ru-RU" altLang="ru-RU" dirty="0">
                <a:solidFill>
                  <a:srgbClr val="C00000"/>
                </a:solidFill>
              </a:rPr>
              <a:t>день подачи заявления </a:t>
            </a:r>
            <a:r>
              <a:rPr lang="ru-RU" altLang="ru-RU" dirty="0">
                <a:solidFill>
                  <a:srgbClr val="002060"/>
                </a:solidFill>
              </a:rPr>
              <a:t>у страхователя </a:t>
            </a:r>
            <a:r>
              <a:rPr lang="ru-RU" altLang="ru-RU" dirty="0">
                <a:solidFill>
                  <a:srgbClr val="C00000"/>
                </a:solidFill>
              </a:rPr>
              <a:t>имеются непогашенные </a:t>
            </a:r>
            <a:r>
              <a:rPr lang="ru-RU" altLang="ru-RU" dirty="0">
                <a:solidFill>
                  <a:srgbClr val="002060"/>
                </a:solidFill>
              </a:rPr>
              <a:t>недоимка, задолженность по пеням и штрафам, образовавшиеся по итогам отчетного периода в текущем финансовом году, недоимка, выявленная в ходе камеральной или выездной проверки, и (или) начисленные пени и штрафы по итогам камеральной или выездной проверки;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C00000"/>
                </a:solidFill>
              </a:rPr>
              <a:t> </a:t>
            </a:r>
            <a:r>
              <a:rPr lang="ru-RU" altLang="ru-RU" strike="sngStrike" dirty="0">
                <a:solidFill>
                  <a:srgbClr val="002060"/>
                </a:solidFill>
              </a:rPr>
              <a:t>представленные документы содержат недостоверную информацию;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en-US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если </a:t>
            </a:r>
            <a:r>
              <a:rPr lang="ru-RU" altLang="ru-RU" dirty="0">
                <a:solidFill>
                  <a:srgbClr val="C00000"/>
                </a:solidFill>
              </a:rPr>
              <a:t>предусмотренные бюджетом Фонда средства </a:t>
            </a:r>
            <a:r>
              <a:rPr lang="ru-RU" altLang="ru-RU" dirty="0">
                <a:solidFill>
                  <a:srgbClr val="002060"/>
                </a:solidFill>
              </a:rPr>
              <a:t>на финансовое обеспечение предупредительных мер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dirty="0">
                <a:solidFill>
                  <a:srgbClr val="C00000"/>
                </a:solidFill>
              </a:rPr>
              <a:t>на текущий год полностью распределены</a:t>
            </a:r>
            <a:r>
              <a:rPr lang="ru-RU" altLang="ru-RU" dirty="0">
                <a:solidFill>
                  <a:srgbClr val="002060"/>
                </a:solidFill>
              </a:rPr>
              <a:t>;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buFont typeface="Wingdings" pitchFamily="2" charset="2"/>
              <a:buChar char="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2060"/>
                </a:solidFill>
              </a:rPr>
              <a:t>  </a:t>
            </a:r>
            <a:r>
              <a:rPr lang="ru-RU" altLang="ru-RU" strike="sngStrike" dirty="0">
                <a:solidFill>
                  <a:srgbClr val="002060"/>
                </a:solidFill>
              </a:rPr>
              <a:t>при представлении страхователем неполного комплекта документов</a:t>
            </a:r>
            <a:r>
              <a:rPr lang="ru-RU" altLang="ru-RU" dirty="0">
                <a:solidFill>
                  <a:srgbClr val="002060"/>
                </a:solidFill>
              </a:rPr>
              <a:t>.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Clr>
                <a:srgbClr val="DB1318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2060"/>
                </a:solidFill>
              </a:rPr>
              <a:t>Отказ в финансовом обеспечении предупредительных мер по другим основаниям не допускается.</a:t>
            </a: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dirty="0">
              <a:solidFill>
                <a:srgbClr val="002060"/>
              </a:solidFill>
            </a:endParaRPr>
          </a:p>
          <a:p>
            <a:pPr marL="180975" indent="180975" algn="just">
              <a:lnSpc>
                <a:spcPct val="80000"/>
              </a:lnSpc>
              <a:spcBef>
                <a:spcPts val="600"/>
              </a:spcBef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>
                <a:solidFill>
                  <a:srgbClr val="002060"/>
                </a:solidFill>
              </a:rPr>
              <a:t>Страхователь вправе повторно, но не позднее срока, установленного 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пунктом 4 Правил, обратиться с заявлением в </a:t>
            </a:r>
            <a:r>
              <a:rPr lang="ru-RU" altLang="ru-RU" dirty="0" smtClean="0">
                <a:solidFill>
                  <a:srgbClr val="002060"/>
                </a:solidFill>
              </a:rPr>
              <a:t>отделение СФР по </a:t>
            </a:r>
            <a:r>
              <a:rPr lang="ru-RU" altLang="ru-RU" dirty="0">
                <a:solidFill>
                  <a:srgbClr val="002060"/>
                </a:solidFill>
              </a:rPr>
              <a:t>месту своей регистрации. 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041071" y="5"/>
            <a:ext cx="8661858" cy="525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</a:t>
            </a:r>
            <a:endParaRPr lang="ru-RU" altLang="ru-RU" sz="2800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2354" y="6356350"/>
            <a:ext cx="1016871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16</a:t>
            </a:fld>
            <a:endParaRPr lang="ru-RU" altLang="ru-RU" dirty="0">
              <a:latin typeface="+mn-lt"/>
            </a:endParaRP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70274" y="163863"/>
            <a:ext cx="685800" cy="807244"/>
            <a:chOff x="634994" y="480009"/>
            <a:chExt cx="914452" cy="1075526"/>
          </a:xfrm>
        </p:grpSpPr>
        <p:pic>
          <p:nvPicPr>
            <p:cNvPr id="29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2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5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1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1716922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956074" y="1347106"/>
            <a:ext cx="10620883" cy="48181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Пункт 9.</a:t>
            </a: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Заявление о возмещении расходов представляется </a:t>
            </a:r>
            <a:r>
              <a:rPr lang="ru-RU" altLang="ru-RU" dirty="0" smtClean="0">
                <a:solidFill>
                  <a:srgbClr val="FF0000"/>
                </a:solidFill>
              </a:rPr>
              <a:t>до 15 ноября </a:t>
            </a:r>
            <a:r>
              <a:rPr lang="ru-RU" altLang="ru-RU" dirty="0" smtClean="0">
                <a:solidFill>
                  <a:srgbClr val="002060"/>
                </a:solidFill>
              </a:rPr>
              <a:t>текущего календарного года (</a:t>
            </a:r>
            <a:r>
              <a:rPr lang="ru-RU" altLang="ru-RU" dirty="0" smtClean="0">
                <a:solidFill>
                  <a:srgbClr val="FF0000"/>
                </a:solidFill>
              </a:rPr>
              <a:t>в 2024 году – до 15 декабря</a:t>
            </a:r>
            <a:r>
              <a:rPr lang="ru-RU" altLang="ru-RU" dirty="0" smtClean="0">
                <a:solidFill>
                  <a:srgbClr val="002060"/>
                </a:solidFill>
              </a:rPr>
              <a:t>)</a:t>
            </a: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К заявлению прилагаются документы, перечисленные в п.10, п.11 Правил </a:t>
            </a: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b="1" dirty="0" smtClean="0">
                <a:solidFill>
                  <a:srgbClr val="002060"/>
                </a:solidFill>
              </a:rPr>
              <a:t>НОВОЕ: </a:t>
            </a:r>
            <a:r>
              <a:rPr lang="ru-RU" altLang="ru-RU" i="1" dirty="0" smtClean="0">
                <a:solidFill>
                  <a:srgbClr val="002060"/>
                </a:solidFill>
              </a:rPr>
              <a:t>если по договорам, заключенным страхователями, оплата за проведенные мероприятия должна быть произведена позже 15 ноября, решение о возмещении расходов принимается после представления платежных документов и документов подтверждающих расходы, но не позднее 15 декабря (пункт 15)</a:t>
            </a: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dirty="0" smtClean="0">
              <a:solidFill>
                <a:srgbClr val="C00000"/>
              </a:solidFill>
            </a:endParaRP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u="sng" dirty="0" smtClean="0">
                <a:solidFill>
                  <a:srgbClr val="C00000"/>
                </a:solidFill>
              </a:rPr>
              <a:t>ПРИЧИНЫ ОТКАЗА в возмещении расходов:</a:t>
            </a: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C00000"/>
                </a:solidFill>
              </a:rPr>
              <a:t>- представленные </a:t>
            </a:r>
            <a:r>
              <a:rPr lang="ru-RU" altLang="ru-RU" dirty="0">
                <a:solidFill>
                  <a:srgbClr val="C00000"/>
                </a:solidFill>
              </a:rPr>
              <a:t>документы содержат недостоверную </a:t>
            </a:r>
            <a:r>
              <a:rPr lang="ru-RU" altLang="ru-RU" dirty="0" smtClean="0">
                <a:solidFill>
                  <a:srgbClr val="C00000"/>
                </a:solidFill>
              </a:rPr>
              <a:t>информацию</a:t>
            </a:r>
            <a:endParaRPr lang="ru-RU" altLang="ru-RU" dirty="0">
              <a:solidFill>
                <a:srgbClr val="C00000"/>
              </a:solidFill>
            </a:endParaRP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C00000"/>
                </a:solidFill>
              </a:rPr>
              <a:t>- документы представлены не в полном объеме</a:t>
            </a:r>
            <a:endParaRPr lang="ru-RU" altLang="ru-RU" dirty="0">
              <a:solidFill>
                <a:srgbClr val="C00000"/>
              </a:solidFill>
            </a:endParaRP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i="1" dirty="0">
                <a:solidFill>
                  <a:srgbClr val="002060"/>
                </a:solidFill>
              </a:rPr>
              <a:t/>
            </a:r>
            <a:br>
              <a:rPr lang="ru-RU" altLang="ru-RU" i="1" dirty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Пункт 19.</a:t>
            </a:r>
          </a:p>
          <a:p>
            <a:pPr marL="180975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r>
              <a:rPr lang="ru-RU" altLang="ru-RU" dirty="0" smtClean="0">
                <a:solidFill>
                  <a:srgbClr val="002060"/>
                </a:solidFill>
              </a:rPr>
              <a:t>СТРАХОВЩИК ОСУЩЕСТВЛЯЕТ КОНТРОЛЬ ЗА ПОЛНОТОЙ И ЦЕЛЕВЫМ ИСПОЛЬЗОВАНИЕМ СУММ СТРАХОВЫХ ВЗНОСОВ НА ФИНАНСОВОЕ ОБЕСПЕЧЕНИЕ ПРЕДУПРЕДИТЕЛЬНЫХ МЕР СТРАХОВАТЕЛЕМ</a:t>
            </a:r>
            <a:endParaRPr lang="ru-RU" altLang="ru-RU" dirty="0">
              <a:solidFill>
                <a:srgbClr val="002060"/>
              </a:solidFill>
            </a:endParaRP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 smtClean="0">
              <a:solidFill>
                <a:srgbClr val="002060"/>
              </a:solidFill>
            </a:endParaRP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>
              <a:solidFill>
                <a:srgbClr val="002060"/>
              </a:solidFill>
            </a:endParaRP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 smtClean="0">
              <a:solidFill>
                <a:srgbClr val="002060"/>
              </a:solidFill>
            </a:endParaRP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>
              <a:solidFill>
                <a:srgbClr val="002060"/>
              </a:solidFill>
            </a:endParaRPr>
          </a:p>
          <a:p>
            <a:pPr marL="180975" algn="just">
              <a:lnSpc>
                <a:spcPct val="80000"/>
              </a:lnSpc>
              <a:spcBef>
                <a:spcPts val="600"/>
              </a:spcBef>
              <a:buClr>
                <a:srgbClr val="002060"/>
              </a:buClr>
              <a:buSzPct val="100000"/>
              <a:tabLst>
                <a:tab pos="750888" algn="l"/>
                <a:tab pos="1665288" algn="l"/>
                <a:tab pos="2579688" algn="l"/>
                <a:tab pos="3494088" algn="l"/>
                <a:tab pos="4408488" algn="l"/>
                <a:tab pos="5322888" algn="l"/>
                <a:tab pos="6237288" algn="l"/>
                <a:tab pos="7151688" algn="l"/>
                <a:tab pos="8066088" algn="l"/>
                <a:tab pos="8980488" algn="l"/>
                <a:tab pos="9894888" algn="l"/>
              </a:tabLst>
            </a:pPr>
            <a:endParaRPr lang="ru-RU" altLang="ru-RU" i="1" dirty="0">
              <a:solidFill>
                <a:srgbClr val="002060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2459039" y="292473"/>
            <a:ext cx="8101012" cy="825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ts val="1888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ПРОИЗВЕДЕННЫХ РАСХОДОВ НА ОПЛАТУ ПРЕДУПРЕДИТЕЛЬНЫХ МЕР</a:t>
            </a:r>
          </a:p>
          <a:p>
            <a:pPr algn="ctr">
              <a:lnSpc>
                <a:spcPts val="1888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784479" y="5"/>
            <a:ext cx="791845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0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2354" y="6356350"/>
            <a:ext cx="1016871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17</a:t>
            </a:fld>
            <a:endParaRPr lang="ru-RU" altLang="ru-RU" dirty="0">
              <a:latin typeface="+mn-lt"/>
            </a:endParaRP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70274" y="163863"/>
            <a:ext cx="685800" cy="807244"/>
            <a:chOff x="634994" y="480009"/>
            <a:chExt cx="914452" cy="1075526"/>
          </a:xfrm>
        </p:grpSpPr>
        <p:pic>
          <p:nvPicPr>
            <p:cNvPr id="29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2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5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1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453112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1344805" y="100799"/>
            <a:ext cx="10009827" cy="46291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ФИНАНСОВОГО ОБЕСПЕЧЕНИЯ ПРЕДУПРЕДИТЕЛЬНЫХ МЕР (ФОПМ)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Нашивка 4"/>
          <p:cNvSpPr/>
          <p:nvPr/>
        </p:nvSpPr>
        <p:spPr>
          <a:xfrm>
            <a:off x="494025" y="4010283"/>
            <a:ext cx="8187555" cy="11118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25" tIns="66675" rIns="66675" bIns="66675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0">
              <a:solidFill>
                <a:prstClr val="white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94956" y="3591175"/>
            <a:ext cx="8365761" cy="1669694"/>
            <a:chOff x="-2701034" y="4455315"/>
            <a:chExt cx="8751481" cy="1858191"/>
          </a:xfrm>
        </p:grpSpPr>
        <p:sp>
          <p:nvSpPr>
            <p:cNvPr id="102" name="Нашивка 101"/>
            <p:cNvSpPr/>
            <p:nvPr/>
          </p:nvSpPr>
          <p:spPr>
            <a:xfrm>
              <a:off x="-2701034" y="4934995"/>
              <a:ext cx="3698907" cy="1378511"/>
            </a:xfrm>
            <a:prstGeom prst="chevr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3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25" tIns="66675" rIns="66675" bIns="66675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>
                <a:solidFill>
                  <a:prstClr val="white"/>
                </a:solidFill>
              </a:endParaRPr>
            </a:p>
          </p:txBody>
        </p:sp>
      </p:grpSp>
      <p:sp>
        <p:nvSpPr>
          <p:cNvPr id="107" name="Нашивка 106"/>
          <p:cNvSpPr/>
          <p:nvPr/>
        </p:nvSpPr>
        <p:spPr>
          <a:xfrm>
            <a:off x="6418559" y="4009642"/>
            <a:ext cx="5374900" cy="125238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755394" y="4445635"/>
            <a:ext cx="2668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50" b="1" dirty="0" smtClean="0">
                <a:solidFill>
                  <a:srgbClr val="002060"/>
                </a:solidFill>
              </a:rPr>
              <a:t>Решение о возмещении расходов и перечисление средств</a:t>
            </a:r>
            <a:endParaRPr lang="ru-RU" sz="1250" b="1" dirty="0">
              <a:solidFill>
                <a:srgbClr val="002060"/>
              </a:solidFill>
            </a:endParaRPr>
          </a:p>
        </p:txBody>
      </p:sp>
      <p:sp>
        <p:nvSpPr>
          <p:cNvPr id="108" name="Нашивка 107"/>
          <p:cNvSpPr/>
          <p:nvPr/>
        </p:nvSpPr>
        <p:spPr>
          <a:xfrm>
            <a:off x="6406336" y="6159459"/>
            <a:ext cx="3120221" cy="659077"/>
          </a:xfrm>
          <a:prstGeom prst="chevr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9886" y="6176967"/>
            <a:ext cx="28002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dirty="0" smtClean="0">
                <a:solidFill>
                  <a:srgbClr val="002060"/>
                </a:solidFill>
              </a:rPr>
              <a:t>При </a:t>
            </a:r>
            <a:r>
              <a:rPr lang="ru-RU" sz="1250" b="1" dirty="0">
                <a:solidFill>
                  <a:srgbClr val="002060"/>
                </a:solidFill>
              </a:rPr>
              <a:t>необходимости: 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</a:rPr>
              <a:t>исправление страхователем </a:t>
            </a:r>
            <a:r>
              <a:rPr lang="ru-RU" sz="1250" b="1" dirty="0" smtClean="0">
                <a:solidFill>
                  <a:srgbClr val="002060"/>
                </a:solidFill>
              </a:rPr>
              <a:t>ошибок</a:t>
            </a:r>
            <a:endParaRPr lang="ru-RU" altLang="ru-RU" sz="1250" b="1" dirty="0">
              <a:solidFill>
                <a:srgbClr val="002060"/>
              </a:solidFill>
            </a:endParaRPr>
          </a:p>
        </p:txBody>
      </p:sp>
      <p:sp>
        <p:nvSpPr>
          <p:cNvPr id="111" name="Стрелка вправо с вырезом 110"/>
          <p:cNvSpPr/>
          <p:nvPr/>
        </p:nvSpPr>
        <p:spPr>
          <a:xfrm>
            <a:off x="68048" y="5195229"/>
            <a:ext cx="11817552" cy="586749"/>
          </a:xfrm>
          <a:prstGeom prst="notchedRightArrow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752809" y="3417954"/>
            <a:ext cx="24332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prstClr val="black"/>
                </a:solidFill>
              </a:rPr>
              <a:t>начиная </a:t>
            </a:r>
            <a:r>
              <a:rPr lang="ru-RU" sz="1300" b="1" dirty="0">
                <a:solidFill>
                  <a:prstClr val="black"/>
                </a:solidFill>
              </a:rPr>
              <a:t>с </a:t>
            </a:r>
            <a:r>
              <a:rPr lang="ru-RU" sz="1300" b="1" dirty="0" smtClean="0">
                <a:solidFill>
                  <a:prstClr val="black"/>
                </a:solidFill>
              </a:rPr>
              <a:t>01.01 </a:t>
            </a:r>
            <a:r>
              <a:rPr lang="ru-RU" sz="1300" dirty="0">
                <a:solidFill>
                  <a:prstClr val="black"/>
                </a:solidFill>
              </a:rPr>
              <a:t>текущего финансового  года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94270" y="5662520"/>
            <a:ext cx="2296327" cy="4626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 smtClean="0">
              <a:solidFill>
                <a:prstClr val="black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 smtClean="0">
              <a:solidFill>
                <a:prstClr val="black"/>
              </a:solidFill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не позднее </a:t>
            </a:r>
            <a:r>
              <a:rPr lang="ru-RU" sz="1300" b="1" dirty="0" smtClean="0">
                <a:solidFill>
                  <a:prstClr val="black"/>
                </a:solidFill>
              </a:rPr>
              <a:t>15.11</a:t>
            </a:r>
            <a:r>
              <a:rPr lang="ru-RU" sz="1300" dirty="0" smtClean="0">
                <a:solidFill>
                  <a:prstClr val="black"/>
                </a:solidFill>
              </a:rPr>
              <a:t> текущего финансового года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3853" y="6526134"/>
            <a:ext cx="12346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до </a:t>
            </a:r>
            <a:r>
              <a:rPr lang="ru-RU" sz="13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5 раб. дней</a:t>
            </a:r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48800" y="6490515"/>
            <a:ext cx="2743200" cy="365125"/>
          </a:xfrm>
        </p:spPr>
        <p:txBody>
          <a:bodyPr/>
          <a:lstStyle/>
          <a:p>
            <a:fld id="{5DDC2DCF-3C1B-440A-9DFA-774E92B339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49831" y="665816"/>
            <a:ext cx="10080172" cy="3577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Минтруда России от 11 июля 2024 г. №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347н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494033" y="1991111"/>
            <a:ext cx="11447447" cy="1094507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2" name="Группа 61"/>
          <p:cNvGrpSpPr/>
          <p:nvPr/>
        </p:nvGrpSpPr>
        <p:grpSpPr>
          <a:xfrm>
            <a:off x="2354741" y="2072556"/>
            <a:ext cx="3250267" cy="934213"/>
            <a:chOff x="3988367" y="4455315"/>
            <a:chExt cx="2543755" cy="1302004"/>
          </a:xfrm>
          <a:solidFill>
            <a:schemeClr val="bg1"/>
          </a:solidFill>
        </p:grpSpPr>
        <p:sp>
          <p:nvSpPr>
            <p:cNvPr id="63" name="Нашивка 62"/>
            <p:cNvSpPr/>
            <p:nvPr/>
          </p:nvSpPr>
          <p:spPr>
            <a:xfrm>
              <a:off x="4564263" y="4455315"/>
              <a:ext cx="1967859" cy="130200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25" tIns="66675" rIns="66675" bIns="66675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>
                <a:solidFill>
                  <a:prstClr val="white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361411" y="2126246"/>
            <a:ext cx="2102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>
                <a:solidFill>
                  <a:prstClr val="black"/>
                </a:solidFill>
              </a:rPr>
              <a:t>Подача</a:t>
            </a:r>
            <a:r>
              <a:rPr lang="ru-RU" sz="1250" dirty="0">
                <a:solidFill>
                  <a:prstClr val="black"/>
                </a:solidFill>
              </a:rPr>
              <a:t> страхователем </a:t>
            </a:r>
            <a:r>
              <a:rPr lang="ru-RU" sz="1250" dirty="0" smtClean="0">
                <a:solidFill>
                  <a:prstClr val="black"/>
                </a:solidFill>
              </a:rPr>
              <a:t>заявления и плана ФОПМ (без приложения документов)</a:t>
            </a:r>
            <a:endParaRPr lang="ru-RU" sz="1250" dirty="0">
              <a:solidFill>
                <a:prstClr val="black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086948" y="2082376"/>
            <a:ext cx="5078909" cy="1011022"/>
            <a:chOff x="3988367" y="4372502"/>
            <a:chExt cx="2062080" cy="1046164"/>
          </a:xfrm>
          <a:solidFill>
            <a:schemeClr val="bg1"/>
          </a:solidFill>
        </p:grpSpPr>
        <p:sp>
          <p:nvSpPr>
            <p:cNvPr id="67" name="Нашивка 66"/>
            <p:cNvSpPr/>
            <p:nvPr/>
          </p:nvSpPr>
          <p:spPr>
            <a:xfrm>
              <a:off x="4057232" y="4372502"/>
              <a:ext cx="1019154" cy="96292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25" tIns="66675" rIns="66675" bIns="66675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>
                <a:solidFill>
                  <a:prstClr val="white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817857" y="2420300"/>
            <a:ext cx="199053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b="1" dirty="0" smtClean="0">
                <a:solidFill>
                  <a:srgbClr val="002060"/>
                </a:solidFill>
              </a:rPr>
              <a:t>Решение  о ФОПМ</a:t>
            </a:r>
            <a:endParaRPr lang="ru-RU" sz="1250" dirty="0" smtClean="0">
              <a:solidFill>
                <a:srgbClr val="00206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859003" y="5602013"/>
            <a:ext cx="1964655" cy="462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принимается в </a:t>
            </a:r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течение </a:t>
            </a:r>
            <a:r>
              <a:rPr lang="ru-RU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15 </a:t>
            </a:r>
            <a:r>
              <a:rPr lang="ru-RU" sz="13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рабочих дней</a:t>
            </a:r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7489961" y="2098290"/>
            <a:ext cx="5001595" cy="950148"/>
            <a:chOff x="3817743" y="4402887"/>
            <a:chExt cx="2232704" cy="1015779"/>
          </a:xfrm>
          <a:solidFill>
            <a:schemeClr val="bg1"/>
          </a:solidFill>
        </p:grpSpPr>
        <p:sp>
          <p:nvSpPr>
            <p:cNvPr id="85" name="Нашивка 84"/>
            <p:cNvSpPr/>
            <p:nvPr/>
          </p:nvSpPr>
          <p:spPr>
            <a:xfrm>
              <a:off x="3817743" y="4402887"/>
              <a:ext cx="1928832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25" tIns="66675" rIns="66675" bIns="66675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991161" y="2131753"/>
            <a:ext cx="360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dirty="0">
                <a:solidFill>
                  <a:prstClr val="black"/>
                </a:solidFill>
              </a:rPr>
              <a:t>Страхователь вправе дополнительно</a:t>
            </a:r>
            <a:r>
              <a:rPr lang="ru-RU" sz="1250" dirty="0">
                <a:solidFill>
                  <a:prstClr val="black"/>
                </a:solidFill>
              </a:rPr>
              <a:t>, в случае если им первоначально было подано заявление на </a:t>
            </a:r>
            <a:r>
              <a:rPr lang="ru-RU" sz="1250" dirty="0" smtClean="0">
                <a:solidFill>
                  <a:prstClr val="black"/>
                </a:solidFill>
              </a:rPr>
              <a:t>сумму меньше </a:t>
            </a:r>
            <a:r>
              <a:rPr lang="ru-RU" sz="1250" dirty="0">
                <a:solidFill>
                  <a:prstClr val="black"/>
                </a:solidFill>
              </a:rPr>
              <a:t>расчетного объема средств </a:t>
            </a:r>
            <a:r>
              <a:rPr lang="ru-RU" sz="1250" b="1" dirty="0" smtClean="0">
                <a:solidFill>
                  <a:prstClr val="black"/>
                </a:solidFill>
              </a:rPr>
              <a:t>обратиться</a:t>
            </a:r>
            <a:r>
              <a:rPr lang="ru-RU" sz="1250" dirty="0" smtClean="0">
                <a:solidFill>
                  <a:prstClr val="black"/>
                </a:solidFill>
              </a:rPr>
              <a:t> с </a:t>
            </a:r>
            <a:r>
              <a:rPr lang="ru-RU" sz="1250" dirty="0">
                <a:solidFill>
                  <a:prstClr val="black"/>
                </a:solidFill>
              </a:rPr>
              <a:t>заявлением и планом </a:t>
            </a:r>
            <a:endParaRPr lang="ru-RU" sz="1250" dirty="0">
              <a:solidFill>
                <a:srgbClr val="002060"/>
              </a:solidFill>
            </a:endParaRPr>
          </a:p>
        </p:txBody>
      </p:sp>
      <p:sp>
        <p:nvSpPr>
          <p:cNvPr id="87" name="Стрелка вправо с вырезом 86"/>
          <p:cNvSpPr/>
          <p:nvPr/>
        </p:nvSpPr>
        <p:spPr>
          <a:xfrm>
            <a:off x="128485" y="3040668"/>
            <a:ext cx="11903211" cy="586749"/>
          </a:xfrm>
          <a:prstGeom prst="notchedRightArrow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Овал 87"/>
          <p:cNvSpPr/>
          <p:nvPr/>
        </p:nvSpPr>
        <p:spPr>
          <a:xfrm>
            <a:off x="4221565" y="323717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Овал 88"/>
          <p:cNvSpPr/>
          <p:nvPr/>
        </p:nvSpPr>
        <p:spPr>
          <a:xfrm>
            <a:off x="6406333" y="323642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Овал 89"/>
          <p:cNvSpPr/>
          <p:nvPr/>
        </p:nvSpPr>
        <p:spPr>
          <a:xfrm>
            <a:off x="9836575" y="323391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3113189" y="3437476"/>
            <a:ext cx="21536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</a:rPr>
              <a:t>до </a:t>
            </a:r>
            <a:r>
              <a:rPr lang="ru-RU" sz="1300" b="1" dirty="0">
                <a:solidFill>
                  <a:prstClr val="black"/>
                </a:solidFill>
              </a:rPr>
              <a:t>1 августа </a:t>
            </a:r>
            <a:r>
              <a:rPr lang="ru-RU" sz="1300" dirty="0" smtClean="0">
                <a:solidFill>
                  <a:prstClr val="black"/>
                </a:solidFill>
              </a:rPr>
              <a:t>текущего  </a:t>
            </a:r>
            <a:r>
              <a:rPr lang="ru-RU" sz="1300" dirty="0">
                <a:solidFill>
                  <a:prstClr val="black"/>
                </a:solidFill>
              </a:rPr>
              <a:t>календарного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48425" y="3472253"/>
            <a:ext cx="21260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prstClr val="black"/>
                </a:solidFill>
              </a:rPr>
              <a:t>в </a:t>
            </a:r>
            <a:r>
              <a:rPr lang="ru-RU" sz="1300" dirty="0">
                <a:solidFill>
                  <a:prstClr val="black"/>
                </a:solidFill>
              </a:rPr>
              <a:t>течение </a:t>
            </a:r>
            <a:r>
              <a:rPr lang="ru-RU" sz="1300" b="1" dirty="0">
                <a:solidFill>
                  <a:prstClr val="black"/>
                </a:solidFill>
              </a:rPr>
              <a:t>10 рабочих </a:t>
            </a:r>
            <a:r>
              <a:rPr lang="ru-RU" sz="1300" b="1" dirty="0" smtClean="0">
                <a:solidFill>
                  <a:prstClr val="black"/>
                </a:solidFill>
              </a:rPr>
              <a:t>дней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41793" y="3461652"/>
            <a:ext cx="32991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до 1 сентября </a:t>
            </a:r>
            <a:r>
              <a:rPr lang="ru-RU" sz="1300" dirty="0">
                <a:solidFill>
                  <a:prstClr val="black"/>
                </a:solidFill>
              </a:rPr>
              <a:t>текущего календарного года 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702625" y="2076768"/>
            <a:ext cx="2739347" cy="941788"/>
            <a:chOff x="3988367" y="4455315"/>
            <a:chExt cx="2561993" cy="1312561"/>
          </a:xfrm>
          <a:solidFill>
            <a:schemeClr val="bg1"/>
          </a:solidFill>
        </p:grpSpPr>
        <p:sp>
          <p:nvSpPr>
            <p:cNvPr id="92" name="Нашивка 91"/>
            <p:cNvSpPr/>
            <p:nvPr/>
          </p:nvSpPr>
          <p:spPr>
            <a:xfrm>
              <a:off x="3988367" y="4455315"/>
              <a:ext cx="2561993" cy="13125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1250" dirty="0">
                <a:solidFill>
                  <a:prstClr val="white"/>
                </a:solidFill>
              </a:endParaRPr>
            </a:p>
          </p:txBody>
        </p:sp>
        <p:sp>
          <p:nvSpPr>
            <p:cNvPr id="93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25" tIns="66675" rIns="66675" bIns="66675" numCol="1" spcCol="1270" anchor="ctr" anchorCtr="0">
              <a:noAutofit/>
            </a:bodyPr>
            <a:lstStyle/>
            <a:p>
              <a:pPr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0">
                <a:solidFill>
                  <a:prstClr val="white"/>
                </a:solidFill>
              </a:endParaRPr>
            </a:p>
          </p:txBody>
        </p:sp>
      </p:grpSp>
      <p:sp>
        <p:nvSpPr>
          <p:cNvPr id="94" name="Овал 93"/>
          <p:cNvSpPr/>
          <p:nvPr/>
        </p:nvSpPr>
        <p:spPr>
          <a:xfrm>
            <a:off x="1868927" y="324088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5" name="Прямоугольник 94"/>
          <p:cNvSpPr/>
          <p:nvPr/>
        </p:nvSpPr>
        <p:spPr>
          <a:xfrm>
            <a:off x="9352111" y="5662520"/>
            <a:ext cx="2270335" cy="462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b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Направляется страхователю в течение </a:t>
            </a:r>
            <a:r>
              <a:rPr lang="ru-RU" sz="13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 рабочих дней </a:t>
            </a:r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96" name="Стрелка вниз 95"/>
          <p:cNvSpPr/>
          <p:nvPr/>
        </p:nvSpPr>
        <p:spPr>
          <a:xfrm rot="16200000">
            <a:off x="8933413" y="5702230"/>
            <a:ext cx="284416" cy="305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1063" y="2170469"/>
            <a:ext cx="284658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Проведение  страхователем мероприятий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в соответствии с Правилами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в течение года</a:t>
            </a:r>
          </a:p>
          <a:p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120" name="Нашивка 119"/>
          <p:cNvSpPr/>
          <p:nvPr/>
        </p:nvSpPr>
        <p:spPr>
          <a:xfrm>
            <a:off x="3522649" y="4012036"/>
            <a:ext cx="3465979" cy="1238674"/>
          </a:xfrm>
          <a:prstGeom prst="chevr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779049" y="4012591"/>
            <a:ext cx="291301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dirty="0" smtClean="0">
                <a:solidFill>
                  <a:srgbClr val="002060"/>
                </a:solidFill>
              </a:rPr>
              <a:t>При оплате расходов, предусмотренных договором в текущем финансовом году, но позже 15.11, возможно </a:t>
            </a:r>
            <a:r>
              <a:rPr lang="ru-RU" sz="1250" b="1" dirty="0" smtClean="0">
                <a:solidFill>
                  <a:srgbClr val="002060"/>
                </a:solidFill>
              </a:rPr>
              <a:t>дополнительно</a:t>
            </a:r>
            <a:r>
              <a:rPr lang="ru-RU" sz="1250" dirty="0" smtClean="0">
                <a:solidFill>
                  <a:srgbClr val="002060"/>
                </a:solidFill>
              </a:rPr>
              <a:t> предоставление страхователем этих платежных документов</a:t>
            </a:r>
            <a:endParaRPr lang="ru-RU" sz="1250" dirty="0">
              <a:solidFill>
                <a:srgbClr val="002060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1820768" y="53877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4008356" y="5643001"/>
            <a:ext cx="2454405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prstClr val="black"/>
                </a:solidFill>
              </a:rPr>
              <a:t>не </a:t>
            </a:r>
            <a:r>
              <a:rPr lang="ru-RU" sz="1300" dirty="0">
                <a:solidFill>
                  <a:prstClr val="black"/>
                </a:solidFill>
              </a:rPr>
              <a:t>позднее </a:t>
            </a:r>
            <a:r>
              <a:rPr lang="ru-RU" sz="1300" b="1" dirty="0" smtClean="0">
                <a:solidFill>
                  <a:prstClr val="black"/>
                </a:solidFill>
              </a:rPr>
              <a:t>15.12</a:t>
            </a:r>
            <a:r>
              <a:rPr lang="ru-RU" sz="1300" dirty="0" smtClean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текущего финансового года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5170055" y="539081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0" name="Овал 129"/>
          <p:cNvSpPr/>
          <p:nvPr/>
        </p:nvSpPr>
        <p:spPr>
          <a:xfrm>
            <a:off x="7880091" y="538748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TextBox 57"/>
          <p:cNvSpPr txBox="1"/>
          <p:nvPr/>
        </p:nvSpPr>
        <p:spPr>
          <a:xfrm>
            <a:off x="1134923" y="4022203"/>
            <a:ext cx="21026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>
                <a:solidFill>
                  <a:prstClr val="black"/>
                </a:solidFill>
              </a:rPr>
              <a:t>Подача</a:t>
            </a:r>
            <a:r>
              <a:rPr lang="ru-RU" sz="1250" dirty="0">
                <a:solidFill>
                  <a:prstClr val="black"/>
                </a:solidFill>
              </a:rPr>
              <a:t> страхователем </a:t>
            </a:r>
            <a:r>
              <a:rPr lang="ru-RU" sz="1250" dirty="0" smtClean="0">
                <a:solidFill>
                  <a:prstClr val="black"/>
                </a:solidFill>
              </a:rPr>
              <a:t>заявления о возмещении расходов с приложением документов, подтверждающих проведение мероприятий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0108435" y="53877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Двойная стрелка вверх/вниз 1"/>
          <p:cNvSpPr/>
          <p:nvPr/>
        </p:nvSpPr>
        <p:spPr>
          <a:xfrm>
            <a:off x="7902351" y="5944134"/>
            <a:ext cx="157740" cy="3212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                                               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4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181118" y="176860"/>
            <a:ext cx="685839" cy="806651"/>
            <a:chOff x="634994" y="7556702"/>
            <a:chExt cx="914452" cy="1075534"/>
          </a:xfrm>
        </p:grpSpPr>
        <p:pic>
          <p:nvPicPr>
            <p:cNvPr id="55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6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60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pic>
          <p:nvPicPr>
            <p:cNvPr id="7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7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7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pic>
          <p:nvPicPr>
            <p:cNvPr id="7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7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7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7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7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7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pic>
          <p:nvPicPr>
            <p:cNvPr id="7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476250" y="359569"/>
            <a:ext cx="685800" cy="807244"/>
            <a:chOff x="634994" y="480009"/>
            <a:chExt cx="914452" cy="1075526"/>
          </a:xfrm>
        </p:grpSpPr>
        <p:pic>
          <p:nvPicPr>
            <p:cNvPr id="26632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5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8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4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bject 4"/>
          <p:cNvSpPr txBox="1"/>
          <p:nvPr/>
        </p:nvSpPr>
        <p:spPr>
          <a:xfrm>
            <a:off x="1772158" y="501802"/>
            <a:ext cx="9527671" cy="29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по суммам и страхователям</a:t>
            </a:r>
            <a:endParaRPr sz="3200" b="1" spc="-16" dirty="0">
              <a:solidFill>
                <a:srgbClr val="594F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58" y="1051509"/>
            <a:ext cx="9380256" cy="55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878037" y="540793"/>
            <a:ext cx="6682470" cy="138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541338"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Pct val="100000"/>
            </a:pPr>
            <a:r>
              <a:rPr lang="ru-RU" altLang="ru-RU" dirty="0">
                <a:solidFill>
                  <a:srgbClr val="004A82"/>
                </a:solidFill>
                <a:latin typeface="+mn-lt"/>
              </a:rPr>
              <a:t>Федеральный закон от 24 июля 1998 г. № 125-ФЗ </a:t>
            </a:r>
          </a:p>
          <a:p>
            <a:pPr algn="ctr" eaLnBrk="1" hangingPunct="1">
              <a:lnSpc>
                <a:spcPct val="90000"/>
              </a:lnSpc>
              <a:buSzPct val="100000"/>
            </a:pPr>
            <a:r>
              <a:rPr lang="ru-RU" altLang="ru-RU" dirty="0">
                <a:solidFill>
                  <a:srgbClr val="004A82"/>
                </a:solidFill>
                <a:latin typeface="+mn-lt"/>
              </a:rPr>
              <a:t>«Об обязательном социальном страховании  </a:t>
            </a:r>
            <a:br>
              <a:rPr lang="ru-RU" altLang="ru-RU" dirty="0">
                <a:solidFill>
                  <a:srgbClr val="004A82"/>
                </a:solidFill>
                <a:latin typeface="+mn-lt"/>
              </a:rPr>
            </a:br>
            <a:r>
              <a:rPr lang="ru-RU" altLang="ru-RU" dirty="0">
                <a:solidFill>
                  <a:srgbClr val="004A82"/>
                </a:solidFill>
                <a:latin typeface="+mn-lt"/>
              </a:rPr>
              <a:t>от несчастных случаев на производстве </a:t>
            </a:r>
            <a:br>
              <a:rPr lang="ru-RU" altLang="ru-RU" dirty="0">
                <a:solidFill>
                  <a:srgbClr val="004A82"/>
                </a:solidFill>
                <a:latin typeface="+mn-lt"/>
              </a:rPr>
            </a:br>
            <a:r>
              <a:rPr lang="ru-RU" altLang="ru-RU" dirty="0">
                <a:solidFill>
                  <a:srgbClr val="004A82"/>
                </a:solidFill>
                <a:latin typeface="+mn-lt"/>
              </a:rPr>
              <a:t>и профессиональных заболеваний»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79723" y="1927326"/>
            <a:ext cx="3273879" cy="4032250"/>
          </a:xfrm>
          <a:prstGeom prst="rightArrow">
            <a:avLst>
              <a:gd name="adj1" fmla="val 86065"/>
              <a:gd name="adj2" fmla="val 25000"/>
            </a:avLst>
          </a:prstGeom>
          <a:gradFill rotWithShape="0">
            <a:gsLst>
              <a:gs pos="0">
                <a:srgbClr val="FFCC66"/>
              </a:gs>
              <a:gs pos="100000">
                <a:srgbClr val="FFFFFF">
                  <a:alpha val="53000"/>
                </a:srgbClr>
              </a:gs>
            </a:gsLst>
            <a:lin ang="10800000" scaled="1"/>
          </a:gradFill>
          <a:ln>
            <a:noFill/>
          </a:ln>
          <a:effectLst>
            <a:outerShdw dist="17819" dir="2700000" algn="ctr" rotWithShape="0">
              <a:srgbClr val="FFFF99"/>
            </a:outerShdw>
          </a:effectLst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buSzPct val="100000"/>
            </a:pPr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ЗАДАЧИ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обязательного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 социального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страхования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от несчастных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случаев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на производстве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и профессиональных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заболеваний </a:t>
            </a:r>
          </a:p>
          <a:p>
            <a:pPr eaLnBrk="1" hangingPunct="1">
              <a:buSzPct val="100000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(статья 1)</a:t>
            </a:r>
          </a:p>
          <a:p>
            <a:pPr eaLnBrk="1" hangingPunct="1">
              <a:buSzPct val="100000"/>
            </a:pPr>
            <a:endParaRPr lang="en-US" altLang="ru-RU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10317" y="2212527"/>
            <a:ext cx="6999299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88900"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1003300" algn="l"/>
                <a:tab pos="1917700" algn="l"/>
                <a:tab pos="2832100" algn="l"/>
                <a:tab pos="3746500" algn="l"/>
                <a:tab pos="4660900" algn="l"/>
                <a:tab pos="5575300" algn="l"/>
                <a:tab pos="6489700" algn="l"/>
                <a:tab pos="7404100" algn="l"/>
                <a:tab pos="8318500" algn="l"/>
                <a:tab pos="9232900" algn="l"/>
                <a:tab pos="101473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3746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Обеспечение социальной защиты застрахованных и экономической заинтересованности субъектов страхования в снижении профессионального риска</a:t>
            </a:r>
          </a:p>
          <a:p>
            <a:pPr marL="374650" indent="-285750">
              <a:buSzPct val="100000"/>
              <a:buFont typeface="Wingdings" panose="05000000000000000000" pitchFamily="2" charset="2"/>
              <a:buChar char="ü"/>
            </a:pPr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marL="374650" indent="-285750">
              <a:buSzPct val="1000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Возмещение вреда, причиненного жизни и здоровью застрахованного при исполнении им обязанностей по трудовому договору</a:t>
            </a:r>
          </a:p>
          <a:p>
            <a:pPr marL="374650" indent="-285750">
              <a:buSzPct val="100000"/>
              <a:buFont typeface="Wingdings" panose="05000000000000000000" pitchFamily="2" charset="2"/>
              <a:buChar char="ü"/>
            </a:pPr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marL="374650" indent="-285750">
              <a:buSzPct val="100000"/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+mn-lt"/>
              </a:rPr>
              <a:t>Обеспечение предупредительных мер по сокращению производственного травматизма и профессиональных заболеваний</a:t>
            </a:r>
          </a:p>
          <a:p>
            <a:pPr eaLnBrk="1" hangingPunct="1">
              <a:buSzPct val="100000"/>
            </a:pPr>
            <a:endParaRPr lang="ru-RU" alt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1918607" y="9284"/>
            <a:ext cx="891038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buSzPct val="100000"/>
            </a:pPr>
            <a:r>
              <a:rPr lang="ru-RU" altLang="ru-RU" sz="3200" dirty="0" smtClean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СТРАХОВАНИЯ</a:t>
            </a:r>
            <a:r>
              <a:rPr lang="ru-RU" altLang="ru-RU" sz="1000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endParaRPr lang="ru-RU" altLang="ru-RU" sz="1000" dirty="0">
              <a:solidFill>
                <a:srgbClr val="376092"/>
              </a:solidFill>
              <a:latin typeface="Calibri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/>
          <a:srcRect l="801" r="79979" b="56729"/>
          <a:stretch>
            <a:fillRect/>
          </a:stretch>
        </p:blipFill>
        <p:spPr bwMode="auto">
          <a:xfrm>
            <a:off x="1979304" y="510776"/>
            <a:ext cx="1274715" cy="152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8961" y="6405576"/>
            <a:ext cx="827111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2</a:t>
            </a:fld>
            <a:endParaRPr lang="ru-RU" altLang="ru-RU" dirty="0">
              <a:latin typeface="+mn-lt"/>
            </a:endParaRPr>
          </a:p>
        </p:txBody>
      </p:sp>
      <p:pic>
        <p:nvPicPr>
          <p:cNvPr id="26" name="Shape 80"/>
          <p:cNvPicPr/>
          <p:nvPr/>
        </p:nvPicPr>
        <p:blipFill>
          <a:blip r:embed="rId4"/>
          <a:stretch/>
        </p:blipFill>
        <p:spPr>
          <a:xfrm>
            <a:off x="167996" y="213287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03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27230" y="197876"/>
            <a:ext cx="685800" cy="807244"/>
            <a:chOff x="634994" y="480009"/>
            <a:chExt cx="914452" cy="1075526"/>
          </a:xfrm>
        </p:grpSpPr>
        <p:pic>
          <p:nvPicPr>
            <p:cNvPr id="26632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5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38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26644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4"/>
          <p:cNvSpPr txBox="1"/>
          <p:nvPr/>
        </p:nvSpPr>
        <p:spPr>
          <a:xfrm>
            <a:off x="1415480" y="172615"/>
            <a:ext cx="10107919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sz="1400" b="1" spc="12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ПРЕДУПРЕДИТЕЛЬНЫХ</a:t>
            </a:r>
            <a:r>
              <a:rPr sz="1400" b="1" spc="56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</a:t>
            </a:r>
            <a:r>
              <a:rPr sz="1400" b="1" spc="28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СОКРАЩЕНИЮ</a:t>
            </a:r>
            <a:r>
              <a:rPr sz="1400" b="1" spc="24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</a:t>
            </a:r>
            <a:r>
              <a:rPr sz="1400" b="1" spc="66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9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r>
              <a:rPr sz="1400" b="1" spc="43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sz="1400" b="1" spc="43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sz="1400" b="1" spc="58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400" b="1" spc="27" dirty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b="1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spc="23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48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400" b="1" spc="-48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spc="-48" dirty="0" smtClean="0">
                <a:solidFill>
                  <a:srgbClr val="594F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1400" b="1" spc="-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spc="1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1 060 694,99тыс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400" b="1" spc="-48" dirty="0">
              <a:solidFill>
                <a:srgbClr val="594F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49078"/>
              </p:ext>
            </p:extLst>
          </p:nvPr>
        </p:nvGraphicFramePr>
        <p:xfrm>
          <a:off x="867892" y="1158324"/>
          <a:ext cx="10916740" cy="536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107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91673" y="193184"/>
            <a:ext cx="8653923" cy="29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110000"/>
              </a:lnSpc>
              <a:defRPr/>
            </a:pPr>
            <a:endParaRPr lang="ru-RU" altLang="ru-RU" sz="40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9" y="3129579"/>
            <a:ext cx="3630769" cy="3625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62" y="3115738"/>
            <a:ext cx="3639231" cy="3639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385" y="3129579"/>
            <a:ext cx="3695163" cy="36951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</a:rPr>
              <a:t>Отделение Фонда пенсионного и социального страхования РФ по Челябинской области в социальных сетях</a:t>
            </a:r>
            <a:endParaRPr lang="ru-RU" sz="5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311347" y="1831654"/>
            <a:ext cx="10644800" cy="28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СПАСИБО 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ЗА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ru-RU" alt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ВНИМАНИЕ 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1" y="0"/>
            <a:ext cx="3571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5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38"/>
          <p:cNvGrpSpPr>
            <a:grpSpLocks/>
          </p:cNvGrpSpPr>
          <p:nvPr/>
        </p:nvGrpSpPr>
        <p:grpSpPr bwMode="auto">
          <a:xfrm>
            <a:off x="1077686" y="4196444"/>
            <a:ext cx="4196443" cy="2196192"/>
            <a:chOff x="-2912332" y="5506971"/>
            <a:chExt cx="2671894" cy="1093561"/>
          </a:xfrm>
        </p:grpSpPr>
        <p:sp>
          <p:nvSpPr>
            <p:cNvPr id="50" name="AutoShape 3"/>
            <p:cNvSpPr>
              <a:spLocks noChangeArrowheads="1"/>
            </p:cNvSpPr>
            <p:nvPr/>
          </p:nvSpPr>
          <p:spPr bwMode="gray">
            <a:xfrm>
              <a:off x="-2912332" y="5506971"/>
              <a:ext cx="2671894" cy="1093561"/>
            </a:xfrm>
            <a:prstGeom prst="rightArrow">
              <a:avLst>
                <a:gd name="adj1" fmla="val 86065"/>
                <a:gd name="adj2" fmla="val 31780"/>
              </a:avLst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gray">
            <a:xfrm>
              <a:off x="-2710787" y="5640965"/>
              <a:ext cx="2028820" cy="786904"/>
            </a:xfrm>
            <a:prstGeom prst="roundRect">
              <a:avLst>
                <a:gd name="adj" fmla="val 9106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24385" y="348475"/>
            <a:ext cx="6379937" cy="787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41338" algn="ctr">
              <a:lnSpc>
                <a:spcPct val="90000"/>
              </a:lnSpc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1600" dirty="0">
                <a:solidFill>
                  <a:srgbClr val="025198"/>
                </a:solidFill>
                <a:latin typeface="+mj-lt"/>
                <a:ea typeface="+mj-ea"/>
                <a:cs typeface="+mj-cs"/>
              </a:rPr>
              <a:t>Финансовое обеспечение предупредительных мер по сокращению производственного травматизма и профессиональных заболеваний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24553" y="1477736"/>
            <a:ext cx="11168743" cy="37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Трудовым кодексом Российской Федерации установлена обязанность работодателя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за счет собственных средств обеспечивать безопасные условия и охрану труда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С 2001 Фонд осуществляет финансовую поддержку работодателям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на проведение предупредительных мероприятий, направленных на снижение производственного травматизма и профессиональных заболеваний, в рамках финансового обеспечения предупредительных мер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C0000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Перечень предупредительных мер определен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Правилами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факторами, утвержденными приказом Минтруда России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от 11.07.2024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№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Lucida Sans Unicode" panose="020B0602030504020204" pitchFamily="34" charset="0"/>
                <a:cs typeface="Lucida Sans Unicode" panose="020B0602030504020204" pitchFamily="34" charset="0"/>
              </a:rPr>
              <a:t>347н (вступили в силу с 01.01.25).</a:t>
            </a:r>
            <a:endParaRPr lang="ru-RU" altLang="ru-RU" sz="1600" dirty="0">
              <a:solidFill>
                <a:srgbClr val="002060"/>
              </a:solidFill>
              <a:latin typeface="+mn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gray">
          <a:xfrm>
            <a:off x="6074238" y="3951527"/>
            <a:ext cx="5290457" cy="2375953"/>
          </a:xfrm>
          <a:prstGeom prst="roundRect">
            <a:avLst>
              <a:gd name="adj" fmla="val 9106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4232" y="4465556"/>
            <a:ext cx="31864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1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2002: </a:t>
            </a: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Перечень предупредительных мер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Санаторно-курортное лечение работников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 занятых на работах с вредными и (или) опасными производственными факторами;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Проведение обязательных периодических медицинских осмотров 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(обследований) работников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27323" y="3951529"/>
            <a:ext cx="4898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1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2025: </a:t>
            </a: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Перечень предупредительных мер</a:t>
            </a:r>
          </a:p>
          <a:p>
            <a:pPr algn="ctr">
              <a:spcAft>
                <a:spcPts val="600"/>
              </a:spcAft>
            </a:pP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включено </a:t>
            </a:r>
            <a:r>
              <a:rPr lang="ru-RU" altLang="ru-RU" sz="1100" b="1" dirty="0">
                <a:solidFill>
                  <a:srgbClr val="C00000"/>
                </a:solidFill>
                <a:latin typeface="Calibri" panose="020F0502020204030204"/>
              </a:rPr>
              <a:t>17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мероприятий, наибольшая часть  средств СФР направляется на:</a:t>
            </a:r>
          </a:p>
          <a:p>
            <a:pPr marL="285750" indent="-285750" algn="just"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Приобретение средств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индивидуальной защиты;</a:t>
            </a:r>
            <a:endParaRPr lang="ru-RU" sz="11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Проведение обязательных периодических медицинских осмотров 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(обследований) работников; </a:t>
            </a:r>
          </a:p>
          <a:p>
            <a:pPr marL="285750" indent="-285750" algn="just"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Санаторно-курортное лечение работников, занятых на работах </a:t>
            </a:r>
            <a:b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с вредными и (или) опасными производственными факторами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;</a:t>
            </a:r>
          </a:p>
          <a:p>
            <a:pPr marL="285750" indent="-285750" algn="just"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Санаторно-курортное лечение работников </a:t>
            </a:r>
            <a:r>
              <a:rPr lang="ru-RU" altLang="ru-RU" sz="11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предпенсионного</a:t>
            </a: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b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alt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и пенсионного возраста;</a:t>
            </a:r>
            <a:r>
              <a:rPr lang="ru-RU" altLang="ru-RU" sz="11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 marL="285750" indent="-285750" algn="just"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Проведение специальной оценки условий труда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6370" y="6356350"/>
            <a:ext cx="872855" cy="363538"/>
          </a:xfrm>
        </p:spPr>
        <p:txBody>
          <a:bodyPr/>
          <a:lstStyle/>
          <a:p>
            <a:pPr algn="r"/>
            <a:fld id="{3BB27E5F-5017-434B-8491-3A9894441BF7}" type="slidenum">
              <a:rPr lang="ru-RU" altLang="ru-RU" smtClean="0">
                <a:latin typeface="+mn-lt"/>
              </a:rPr>
              <a:pPr algn="r"/>
              <a:t>3</a:t>
            </a:fld>
            <a:endParaRPr lang="ru-RU" altLang="ru-RU" dirty="0">
              <a:latin typeface="+mn-lt"/>
            </a:endParaRPr>
          </a:p>
        </p:txBody>
      </p:sp>
      <p:pic>
        <p:nvPicPr>
          <p:cNvPr id="55" name="Shape 80"/>
          <p:cNvPicPr/>
          <p:nvPr/>
        </p:nvPicPr>
        <p:blipFill>
          <a:blip r:embed="rId2"/>
          <a:stretch/>
        </p:blipFill>
        <p:spPr>
          <a:xfrm>
            <a:off x="167996" y="213287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85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0">
            <a:extLst>
              <a:ext uri="{FF2B5EF4-FFF2-40B4-BE49-F238E27FC236}">
                <a16:creationId xmlns:a16="http://schemas.microsoft.com/office/drawing/2014/main" id="{D9DAC365-9570-7236-7B3E-D09FE766A5AA}"/>
              </a:ext>
            </a:extLst>
          </p:cNvPr>
          <p:cNvSpPr/>
          <p:nvPr/>
        </p:nvSpPr>
        <p:spPr>
          <a:xfrm>
            <a:off x="0" y="-22963"/>
            <a:ext cx="12192000" cy="6858000"/>
          </a:xfrm>
          <a:prstGeom prst="rect">
            <a:avLst/>
          </a:prstGeom>
          <a:solidFill>
            <a:schemeClr val="bg1"/>
          </a:solidFill>
          <a:ln/>
        </p:spPr>
      </p:sp>
      <p:sp>
        <p:nvSpPr>
          <p:cNvPr id="2" name="Text 0"/>
          <p:cNvSpPr/>
          <p:nvPr/>
        </p:nvSpPr>
        <p:spPr>
          <a:xfrm>
            <a:off x="2171701" y="344550"/>
            <a:ext cx="8384723" cy="427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Рождение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 модели (2000–2012)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50865" y="998714"/>
            <a:ext cx="9189131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5"/>
              </a:lnSpc>
            </a:pPr>
            <a:r>
              <a:rPr lang="en-US" sz="2800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От компенсации к предупреждению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550865" y="3802466"/>
            <a:ext cx="10795801" cy="45719"/>
          </a:xfrm>
          <a:prstGeom prst="roundRect">
            <a:avLst>
              <a:gd name="adj" fmla="val 1020980"/>
            </a:avLst>
          </a:prstGeom>
          <a:solidFill>
            <a:schemeClr val="accent5">
              <a:lumMod val="50000"/>
              <a:alpha val="67000"/>
            </a:schemeClr>
          </a:solidFill>
          <a:ln/>
        </p:spPr>
      </p:sp>
      <p:sp>
        <p:nvSpPr>
          <p:cNvPr id="7" name="Shape 5"/>
          <p:cNvSpPr/>
          <p:nvPr/>
        </p:nvSpPr>
        <p:spPr>
          <a:xfrm>
            <a:off x="2651821" y="3440198"/>
            <a:ext cx="19051" cy="388938"/>
          </a:xfrm>
          <a:prstGeom prst="roundRect">
            <a:avLst>
              <a:gd name="adj" fmla="val 1020980"/>
            </a:avLst>
          </a:prstGeom>
          <a:solidFill>
            <a:srgbClr val="2D4DF2"/>
          </a:solidFill>
          <a:ln/>
        </p:spPr>
      </p:sp>
      <p:sp>
        <p:nvSpPr>
          <p:cNvPr id="8" name="Shape 6"/>
          <p:cNvSpPr/>
          <p:nvPr/>
        </p:nvSpPr>
        <p:spPr>
          <a:xfrm>
            <a:off x="2515502" y="3683291"/>
            <a:ext cx="291703" cy="291703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569874" y="3756776"/>
            <a:ext cx="182959" cy="228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898652" y="2522111"/>
            <a:ext cx="1525389" cy="190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dirty="0">
                <a:solidFill>
                  <a:prstClr val="black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2002–2005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22840" y="3200860"/>
            <a:ext cx="3810368" cy="205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Пилотные постановления, </a:t>
            </a:r>
            <a:r>
              <a:rPr lang="en-US" sz="1400" dirty="0" err="1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первые</a:t>
            </a: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20%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843365" y="3829135"/>
            <a:ext cx="19051" cy="388938"/>
          </a:xfrm>
          <a:prstGeom prst="roundRect">
            <a:avLst>
              <a:gd name="adj" fmla="val 1020980"/>
            </a:avLst>
          </a:prstGeom>
          <a:solidFill>
            <a:srgbClr val="018CE1"/>
          </a:solidFill>
          <a:ln/>
        </p:spPr>
      </p:sp>
      <p:sp>
        <p:nvSpPr>
          <p:cNvPr id="13" name="Shape 11"/>
          <p:cNvSpPr/>
          <p:nvPr/>
        </p:nvSpPr>
        <p:spPr>
          <a:xfrm>
            <a:off x="4707046" y="3683291"/>
            <a:ext cx="291703" cy="291703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61418" y="3756776"/>
            <a:ext cx="182959" cy="228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4090196" y="4347766"/>
            <a:ext cx="1525389" cy="190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dirty="0">
                <a:solidFill>
                  <a:prstClr val="black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2006–2008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3222976" y="4629129"/>
            <a:ext cx="3076869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ru-RU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обучение,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АРМ, </a:t>
            </a:r>
            <a:r>
              <a:rPr lang="ru-RU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сан-кур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034909" y="3440198"/>
            <a:ext cx="19051" cy="388938"/>
          </a:xfrm>
          <a:prstGeom prst="roundRect">
            <a:avLst>
              <a:gd name="adj" fmla="val 1020980"/>
            </a:avLst>
          </a:prstGeom>
          <a:solidFill>
            <a:srgbClr val="DA33BF"/>
          </a:solidFill>
          <a:ln/>
        </p:spPr>
      </p:sp>
      <p:sp>
        <p:nvSpPr>
          <p:cNvPr id="18" name="Shape 16"/>
          <p:cNvSpPr/>
          <p:nvPr/>
        </p:nvSpPr>
        <p:spPr>
          <a:xfrm>
            <a:off x="6898590" y="3683291"/>
            <a:ext cx="291703" cy="291703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952962" y="3756776"/>
            <a:ext cx="182959" cy="228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18"/>
          <p:cNvSpPr/>
          <p:nvPr/>
        </p:nvSpPr>
        <p:spPr>
          <a:xfrm>
            <a:off x="6299843" y="2179865"/>
            <a:ext cx="1507284" cy="266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dirty="0">
                <a:solidFill>
                  <a:prstClr val="black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2008–2010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5063529" y="2482707"/>
            <a:ext cx="4471323" cy="82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Переход к </a:t>
            </a:r>
            <a:r>
              <a:rPr lang="en-US" sz="1400" dirty="0" err="1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риск-ориентированному</a:t>
            </a: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распределению</a:t>
            </a:r>
            <a:r>
              <a:rPr lang="ru-RU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 (учитываются </a:t>
            </a:r>
            <a:r>
              <a:rPr lang="en-US" sz="1400" dirty="0" err="1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акты</a:t>
            </a:r>
            <a:r>
              <a:rPr lang="en-US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ГИТ, травматизм, </a:t>
            </a:r>
            <a:r>
              <a:rPr lang="ru-RU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вредные и опасные условия труда</a:t>
            </a:r>
            <a:r>
              <a:rPr lang="en-US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Shape 20"/>
          <p:cNvSpPr/>
          <p:nvPr/>
        </p:nvSpPr>
        <p:spPr>
          <a:xfrm>
            <a:off x="9226453" y="3829135"/>
            <a:ext cx="19051" cy="388938"/>
          </a:xfrm>
          <a:prstGeom prst="roundRect">
            <a:avLst>
              <a:gd name="adj" fmla="val 1020980"/>
            </a:avLst>
          </a:prstGeom>
          <a:solidFill>
            <a:srgbClr val="2D4DF2"/>
          </a:solidFill>
          <a:ln/>
        </p:spPr>
      </p:sp>
      <p:sp>
        <p:nvSpPr>
          <p:cNvPr id="23" name="Shape 21"/>
          <p:cNvSpPr/>
          <p:nvPr/>
        </p:nvSpPr>
        <p:spPr>
          <a:xfrm>
            <a:off x="9090134" y="3683291"/>
            <a:ext cx="291703" cy="291703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144506" y="3756776"/>
            <a:ext cx="182959" cy="228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23"/>
          <p:cNvSpPr/>
          <p:nvPr/>
        </p:nvSpPr>
        <p:spPr>
          <a:xfrm>
            <a:off x="8473284" y="4347766"/>
            <a:ext cx="1525389" cy="190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dirty="0">
                <a:solidFill>
                  <a:prstClr val="black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7255075" y="4616152"/>
            <a:ext cx="3961904" cy="410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5"/>
              </a:lnSpc>
            </a:pPr>
            <a:r>
              <a:rPr lang="ru-RU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П</a:t>
            </a:r>
            <a:r>
              <a:rPr lang="en-US" sz="1400" dirty="0" err="1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риказ</a:t>
            </a:r>
            <a:r>
              <a:rPr lang="en-US" sz="1400" dirty="0" smtClean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Montserrat" panose="00000500000000000000" pitchFamily="2" charset="-52"/>
                <a:ea typeface="PT Sans" pitchFamily="34" charset="-122"/>
                <a:cs typeface="PT Sans" pitchFamily="34" charset="-120"/>
              </a:rPr>
              <a:t>580н — единые правила, без привязки к году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7" name="Shape 80"/>
          <p:cNvPicPr/>
          <p:nvPr/>
        </p:nvPicPr>
        <p:blipFill>
          <a:blip r:embed="rId3"/>
          <a:stretch/>
        </p:blipFill>
        <p:spPr>
          <a:xfrm>
            <a:off x="167996" y="213287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" y="0"/>
            <a:ext cx="115796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hape 80"/>
          <p:cNvPicPr/>
          <p:nvPr/>
        </p:nvPicPr>
        <p:blipFill>
          <a:blip r:embed="rId3"/>
          <a:stretch/>
        </p:blipFill>
        <p:spPr>
          <a:xfrm>
            <a:off x="35592" y="74495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A3555-496C-9EA7-7F49-1F82AFF80D84}"/>
              </a:ext>
            </a:extLst>
          </p:cNvPr>
          <p:cNvSpPr txBox="1"/>
          <p:nvPr/>
        </p:nvSpPr>
        <p:spPr>
          <a:xfrm>
            <a:off x="468084" y="5072357"/>
            <a:ext cx="11090275" cy="745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ФСС переходит от бухгалтерского администрирования к страхованию как к системе управления рисками.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DEB8D-D4EB-D2DD-E8CB-B2C800C9DD37}"/>
              </a:ext>
            </a:extLst>
          </p:cNvPr>
          <p:cNvSpPr txBox="1"/>
          <p:nvPr/>
        </p:nvSpPr>
        <p:spPr>
          <a:xfrm>
            <a:off x="1069521" y="248555"/>
            <a:ext cx="10571616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2012–2020: Период стабилизации и «цифрового взросления»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1040-9D93-1968-7725-3478BBB478B4}"/>
              </a:ext>
            </a:extLst>
          </p:cNvPr>
          <p:cNvSpPr txBox="1"/>
          <p:nvPr/>
        </p:nvSpPr>
        <p:spPr>
          <a:xfrm>
            <a:off x="509474" y="1530683"/>
            <a:ext cx="11173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125-ФЗ — появляется понятие </a:t>
            </a:r>
            <a:r>
              <a:rPr lang="ru-RU" sz="2000" b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«страхователь — участник цифрового контура»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EB2EF-2025-52C4-76FD-8AF82A4AE8AB}"/>
              </a:ext>
            </a:extLst>
          </p:cNvPr>
          <p:cNvSpPr txBox="1"/>
          <p:nvPr/>
        </p:nvSpPr>
        <p:spPr>
          <a:xfrm>
            <a:off x="468084" y="2248555"/>
            <a:ext cx="11255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580н 10 лет: бумажный, но системный процесс с ежегодной отчётностью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726A9-D153-1A18-FF08-D0D9FE765685}"/>
              </a:ext>
            </a:extLst>
          </p:cNvPr>
          <p:cNvSpPr txBox="1"/>
          <p:nvPr/>
        </p:nvSpPr>
        <p:spPr>
          <a:xfrm>
            <a:off x="550863" y="2976602"/>
            <a:ext cx="1109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ФСС </a:t>
            </a:r>
            <a:r>
              <a:rPr lang="ru-RU" sz="2000" b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движется к риск-ориентированности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скидки и надбавки к тарифу с учетом проведения </a:t>
            </a:r>
            <a:r>
              <a:rPr lang="ru-RU" sz="2000" kern="100" dirty="0" smtClean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АРМ/СОУТ 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медосмотров, финансирование оценки рисков.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692029-1AE7-1988-6893-66760D45DD2C}"/>
              </a:ext>
            </a:extLst>
          </p:cNvPr>
          <p:cNvSpPr txBox="1"/>
          <p:nvPr/>
        </p:nvSpPr>
        <p:spPr>
          <a:xfrm>
            <a:off x="468086" y="4012425"/>
            <a:ext cx="1117305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Два механизма, но логика одна: </a:t>
            </a:r>
            <a:r>
              <a:rPr lang="ru-RU" sz="2000" i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платишь меньше, если работаешь безопасно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000" i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получаешь финансирование, если вкладываешься в безопасность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Shape 80"/>
          <p:cNvPicPr/>
          <p:nvPr/>
        </p:nvPicPr>
        <p:blipFill>
          <a:blip r:embed="rId2"/>
          <a:stretch/>
        </p:blipFill>
        <p:spPr>
          <a:xfrm>
            <a:off x="35592" y="74495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616529" y="257148"/>
            <a:ext cx="9250135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Эпоха</a:t>
            </a:r>
            <a:r>
              <a:rPr lang="en-US" sz="3200" kern="100" dirty="0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интеграции</a:t>
            </a:r>
            <a:r>
              <a:rPr lang="en-US" sz="3200" kern="100" dirty="0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(2021–2024)</a:t>
            </a:r>
            <a:r>
              <a:rPr lang="ru-RU" sz="3200" kern="100" dirty="0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о</a:t>
            </a:r>
            <a:r>
              <a:rPr lang="en-US" sz="3200" kern="100" dirty="0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 реакций к </a:t>
            </a:r>
            <a:r>
              <a:rPr lang="en-US" sz="3200" kern="100" dirty="0" err="1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проактивности</a:t>
            </a:r>
            <a:endParaRPr lang="en-US" sz="3200" kern="100" dirty="0">
              <a:solidFill>
                <a:srgbClr val="0070C0"/>
              </a:solidFill>
              <a:latin typeface="Montserrat Medium" panose="000006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0"/>
          <p:cNvSpPr/>
          <p:nvPr/>
        </p:nvSpPr>
        <p:spPr>
          <a:xfrm>
            <a:off x="550863" y="1471970"/>
            <a:ext cx="3997325" cy="291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en-US" sz="2500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</a:rPr>
              <a:t>Ключевые линии </a:t>
            </a:r>
            <a:r>
              <a:rPr lang="en-US" sz="2500" dirty="0" err="1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</a:rPr>
              <a:t>эпохи</a:t>
            </a:r>
            <a:r>
              <a:rPr lang="en-US" sz="2500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</a:rPr>
              <a:t>интеграции</a:t>
            </a:r>
            <a:endParaRPr lang="en-US" sz="2500" dirty="0">
              <a:solidFill>
                <a:srgbClr val="0070C0"/>
              </a:solidFill>
              <a:latin typeface="Montserrat Medium" panose="00000600000000000000" pitchFamily="2" charset="-52"/>
              <a:ea typeface="Nunito Semi Bold" pitchFamily="34" charset="-122"/>
            </a:endParaRPr>
          </a:p>
        </p:txBody>
      </p:sp>
      <p:sp>
        <p:nvSpPr>
          <p:cNvPr id="9" name="Shape 1"/>
          <p:cNvSpPr/>
          <p:nvPr/>
        </p:nvSpPr>
        <p:spPr>
          <a:xfrm>
            <a:off x="550863" y="2218631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2D4DF2"/>
            </a:solidFill>
            <a:prstDash val="solid"/>
          </a:ln>
        </p:spPr>
      </p:sp>
      <p:sp>
        <p:nvSpPr>
          <p:cNvPr id="11" name="Text 3"/>
          <p:cNvSpPr/>
          <p:nvPr/>
        </p:nvSpPr>
        <p:spPr>
          <a:xfrm>
            <a:off x="685133" y="2370977"/>
            <a:ext cx="18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solidFill>
                  <a:srgbClr val="0070C0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4"/>
          <p:cNvSpPr/>
          <p:nvPr/>
        </p:nvSpPr>
        <p:spPr>
          <a:xfrm>
            <a:off x="1059556" y="2267975"/>
            <a:ext cx="7470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Институциональная</a:t>
            </a:r>
            <a:r>
              <a:rPr lang="en-US" sz="2000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интеграция</a:t>
            </a:r>
            <a:endParaRPr lang="en-US" sz="2000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5"/>
          <p:cNvSpPr/>
          <p:nvPr/>
        </p:nvSpPr>
        <p:spPr>
          <a:xfrm>
            <a:off x="1059556" y="2579402"/>
            <a:ext cx="1008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ФСС → СФР</a:t>
            </a:r>
          </a:p>
        </p:txBody>
      </p:sp>
      <p:sp>
        <p:nvSpPr>
          <p:cNvPr id="14" name="Shape 6"/>
          <p:cNvSpPr/>
          <p:nvPr/>
        </p:nvSpPr>
        <p:spPr>
          <a:xfrm>
            <a:off x="550863" y="3080362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018CE1"/>
            </a:solidFill>
            <a:prstDash val="solid"/>
          </a:ln>
        </p:spPr>
      </p:sp>
      <p:sp>
        <p:nvSpPr>
          <p:cNvPr id="16" name="Text 8"/>
          <p:cNvSpPr/>
          <p:nvPr/>
        </p:nvSpPr>
        <p:spPr>
          <a:xfrm>
            <a:off x="712192" y="3381506"/>
            <a:ext cx="186035" cy="232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2400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 9"/>
          <p:cNvSpPr/>
          <p:nvPr/>
        </p:nvSpPr>
        <p:spPr>
          <a:xfrm>
            <a:off x="1059556" y="3077369"/>
            <a:ext cx="7720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Управленческая</a:t>
            </a:r>
            <a:r>
              <a:rPr lang="en-US" sz="2000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</a:t>
            </a:r>
            <a:endParaRPr lang="en-US" sz="2000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1045667" y="3429000"/>
            <a:ext cx="10086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Лимит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20 / 30 %,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отказ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 двум основаниям (недоимка,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исчерпан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лимит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Shape 11"/>
          <p:cNvSpPr/>
          <p:nvPr/>
        </p:nvSpPr>
        <p:spPr>
          <a:xfrm>
            <a:off x="550863" y="3980561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DA33BF"/>
            </a:solidFill>
            <a:prstDash val="solid"/>
          </a:ln>
        </p:spPr>
      </p:sp>
      <p:sp>
        <p:nvSpPr>
          <p:cNvPr id="21" name="Text 13"/>
          <p:cNvSpPr/>
          <p:nvPr/>
        </p:nvSpPr>
        <p:spPr>
          <a:xfrm>
            <a:off x="712192" y="4236348"/>
            <a:ext cx="186035" cy="232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2333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33" dirty="0">
              <a:solidFill>
                <a:srgbClr val="0070C0"/>
              </a:solidFill>
            </a:endParaRPr>
          </a:p>
        </p:txBody>
      </p:sp>
      <p:sp>
        <p:nvSpPr>
          <p:cNvPr id="22" name="Text 14"/>
          <p:cNvSpPr/>
          <p:nvPr/>
        </p:nvSpPr>
        <p:spPr>
          <a:xfrm>
            <a:off x="1059556" y="4038014"/>
            <a:ext cx="5489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Межведомственность</a:t>
            </a:r>
            <a:endParaRPr lang="en-US" sz="2000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15"/>
          <p:cNvSpPr/>
          <p:nvPr/>
        </p:nvSpPr>
        <p:spPr>
          <a:xfrm>
            <a:off x="1045666" y="4375397"/>
            <a:ext cx="1008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Часть справок и сведений Фонд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получает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сам</a:t>
            </a:r>
            <a:endParaRPr lang="en-US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hape 16"/>
          <p:cNvSpPr/>
          <p:nvPr/>
        </p:nvSpPr>
        <p:spPr>
          <a:xfrm>
            <a:off x="550863" y="4879479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2D4DF2"/>
            </a:solidFill>
            <a:prstDash val="solid"/>
          </a:ln>
        </p:spPr>
      </p:sp>
      <p:sp>
        <p:nvSpPr>
          <p:cNvPr id="26" name="Text 18"/>
          <p:cNvSpPr/>
          <p:nvPr/>
        </p:nvSpPr>
        <p:spPr>
          <a:xfrm>
            <a:off x="712192" y="5135265"/>
            <a:ext cx="186035" cy="232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2333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333" dirty="0">
              <a:solidFill>
                <a:srgbClr val="0070C0"/>
              </a:solidFill>
            </a:endParaRPr>
          </a:p>
        </p:txBody>
      </p:sp>
      <p:sp>
        <p:nvSpPr>
          <p:cNvPr id="27" name="Text 19"/>
          <p:cNvSpPr/>
          <p:nvPr/>
        </p:nvSpPr>
        <p:spPr>
          <a:xfrm>
            <a:off x="1059556" y="4885670"/>
            <a:ext cx="4781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Цифровизация</a:t>
            </a:r>
            <a:endParaRPr lang="en-US" sz="2000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20"/>
          <p:cNvSpPr/>
          <p:nvPr/>
        </p:nvSpPr>
        <p:spPr>
          <a:xfrm>
            <a:off x="1045665" y="5240278"/>
            <a:ext cx="1008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Онлайн-трекинг заявлений, личный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кабинет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страхователя</a:t>
            </a:r>
            <a:endParaRPr lang="en-US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Shape 21"/>
          <p:cNvSpPr/>
          <p:nvPr/>
        </p:nvSpPr>
        <p:spPr>
          <a:xfrm>
            <a:off x="550863" y="5745559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018CE1"/>
            </a:solidFill>
            <a:prstDash val="solid"/>
          </a:ln>
        </p:spPr>
      </p:sp>
      <p:sp>
        <p:nvSpPr>
          <p:cNvPr id="31" name="Text 23"/>
          <p:cNvSpPr/>
          <p:nvPr/>
        </p:nvSpPr>
        <p:spPr>
          <a:xfrm>
            <a:off x="712192" y="6001345"/>
            <a:ext cx="186035" cy="232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2400" dirty="0">
                <a:solidFill>
                  <a:srgbClr val="0070C0"/>
                </a:solidFill>
                <a:latin typeface="Montserrat Medium" panose="00000600000000000000" pitchFamily="2" charset="-52"/>
                <a:ea typeface="Nunito Semi Bold" pitchFamily="34" charset="-122"/>
                <a:cs typeface="Nunito Semi Bold" pitchFamily="34" charset="-120"/>
              </a:rPr>
              <a:t>5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Text 24"/>
          <p:cNvSpPr/>
          <p:nvPr/>
        </p:nvSpPr>
        <p:spPr>
          <a:xfrm>
            <a:off x="1059556" y="5784505"/>
            <a:ext cx="4400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Фокус </a:t>
            </a:r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en-US" sz="2000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25"/>
          <p:cNvSpPr/>
          <p:nvPr/>
        </p:nvSpPr>
        <p:spPr>
          <a:xfrm>
            <a:off x="1045664" y="6106416"/>
            <a:ext cx="1008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Меньше бюрократии — больше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управляемых</a:t>
            </a:r>
            <a:r>
              <a:rPr lang="en-US" kern="1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эффектов</a:t>
            </a:r>
            <a:endParaRPr lang="en-US" kern="100" dirty="0">
              <a:solidFill>
                <a:srgbClr val="0070C0"/>
              </a:solidFill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Shape 80"/>
          <p:cNvPicPr/>
          <p:nvPr/>
        </p:nvPicPr>
        <p:blipFill>
          <a:blip r:embed="rId2"/>
          <a:stretch/>
        </p:blipFill>
        <p:spPr>
          <a:xfrm>
            <a:off x="35592" y="74495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E867BC-203B-3C88-AD97-BFF0282020F7}"/>
              </a:ext>
            </a:extLst>
          </p:cNvPr>
          <p:cNvSpPr txBox="1"/>
          <p:nvPr/>
        </p:nvSpPr>
        <p:spPr>
          <a:xfrm>
            <a:off x="493144" y="5330298"/>
            <a:ext cx="10624458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Это уже другой вектор — </a:t>
            </a:r>
            <a:r>
              <a:rPr lang="ru-RU" sz="2000" i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управленческий и цифровой</a:t>
            </a:r>
            <a:r>
              <a:rPr lang="ru-RU" sz="20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88662-047F-08DD-18FD-D9388C296FEA}"/>
              </a:ext>
            </a:extLst>
          </p:cNvPr>
          <p:cNvSpPr txBox="1"/>
          <p:nvPr/>
        </p:nvSpPr>
        <p:spPr>
          <a:xfrm>
            <a:off x="1453242" y="286451"/>
            <a:ext cx="10187895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3200" kern="100">
                <a:solidFill>
                  <a:schemeClr val="bg1"/>
                </a:solidFill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</a:rPr>
              <a:t>2021–2024: Эпоха интеграции и «проактивного фонда»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3D289-B1EA-98B0-B271-3619A1F67A91}"/>
              </a:ext>
            </a:extLst>
          </p:cNvPr>
          <p:cNvSpPr txBox="1"/>
          <p:nvPr/>
        </p:nvSpPr>
        <p:spPr>
          <a:xfrm>
            <a:off x="485546" y="1742883"/>
            <a:ext cx="11090275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125-ФЗ (2021–2022): электронные доверенности, межведомственное взаимодействие, уточнение процедур по взносам, </a:t>
            </a:r>
            <a:r>
              <a:rPr lang="ru-RU" b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переименование в СФР</a:t>
            </a:r>
            <a:r>
              <a:rPr lang="ru-RU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i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функций и проактивность</a:t>
            </a:r>
            <a:r>
              <a:rPr lang="ru-RU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BB6CE-6697-6F0B-BED8-61D5735B2768}"/>
              </a:ext>
            </a:extLst>
          </p:cNvPr>
          <p:cNvSpPr txBox="1"/>
          <p:nvPr/>
        </p:nvSpPr>
        <p:spPr>
          <a:xfrm>
            <a:off x="444157" y="3014754"/>
            <a:ext cx="11205709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8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800" b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467н (2021)</a:t>
            </a:r>
            <a:r>
              <a:rPr lang="ru-RU" sz="18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— новая логика предупредительных мер: чёткая структуризация, онлайн-взаимодействие, контроль эффективности.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00CE0-59F0-8BD6-E495-09063636841F}"/>
              </a:ext>
            </a:extLst>
          </p:cNvPr>
          <p:cNvSpPr txBox="1"/>
          <p:nvPr/>
        </p:nvSpPr>
        <p:spPr>
          <a:xfrm>
            <a:off x="457199" y="3990261"/>
            <a:ext cx="110902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800" b="1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347н (2024)</a:t>
            </a:r>
            <a:r>
              <a:rPr lang="ru-RU" sz="1800" kern="100" dirty="0">
                <a:solidFill>
                  <a:srgbClr val="0070C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встроен в философию СФР: межведомственное взаимодействие, прозрачность, минимизация отказов, автоматическое подтверждение данных через госреестры.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Shape 1">
            <a:extLst>
              <a:ext uri="{FF2B5EF4-FFF2-40B4-BE49-F238E27FC236}">
                <a16:creationId xmlns:a16="http://schemas.microsoft.com/office/drawing/2014/main" id="{92523801-D77D-6FC7-7EE1-82E65AC89150}"/>
              </a:ext>
            </a:extLst>
          </p:cNvPr>
          <p:cNvSpPr/>
          <p:nvPr/>
        </p:nvSpPr>
        <p:spPr>
          <a:xfrm>
            <a:off x="289606" y="1654421"/>
            <a:ext cx="10856318" cy="1052893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2D4DF2"/>
            </a:solidFill>
            <a:prstDash val="solid"/>
          </a:ln>
        </p:spPr>
      </p:sp>
      <p:sp>
        <p:nvSpPr>
          <p:cNvPr id="13" name="Shape 6">
            <a:extLst>
              <a:ext uri="{FF2B5EF4-FFF2-40B4-BE49-F238E27FC236}">
                <a16:creationId xmlns:a16="http://schemas.microsoft.com/office/drawing/2014/main" id="{450605EA-D9DB-0D97-5740-1803F87A2B26}"/>
              </a:ext>
            </a:extLst>
          </p:cNvPr>
          <p:cNvSpPr/>
          <p:nvPr/>
        </p:nvSpPr>
        <p:spPr>
          <a:xfrm>
            <a:off x="289606" y="2956254"/>
            <a:ext cx="10856318" cy="744141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018CE1"/>
            </a:solidFill>
            <a:prstDash val="solid"/>
          </a:ln>
        </p:spPr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C874F824-7351-4692-0994-FFA4DD0DAD2B}"/>
              </a:ext>
            </a:extLst>
          </p:cNvPr>
          <p:cNvSpPr/>
          <p:nvPr/>
        </p:nvSpPr>
        <p:spPr>
          <a:xfrm>
            <a:off x="289606" y="3927741"/>
            <a:ext cx="10856318" cy="1046876"/>
          </a:xfrm>
          <a:prstGeom prst="roundRect">
            <a:avLst>
              <a:gd name="adj" fmla="val 25003"/>
            </a:avLst>
          </a:prstGeom>
          <a:noFill/>
          <a:ln w="15240">
            <a:solidFill>
              <a:srgbClr val="DA33BF"/>
            </a:solidFill>
            <a:prstDash val="solid"/>
          </a:ln>
        </p:spPr>
      </p:sp>
      <p:pic>
        <p:nvPicPr>
          <p:cNvPr id="10" name="Shape 80"/>
          <p:cNvPicPr/>
          <p:nvPr/>
        </p:nvPicPr>
        <p:blipFill>
          <a:blip r:embed="rId2"/>
          <a:stretch/>
        </p:blipFill>
        <p:spPr>
          <a:xfrm>
            <a:off x="35592" y="74495"/>
            <a:ext cx="909693" cy="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693993" y="2165298"/>
            <a:ext cx="86164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400"/>
              </a:spcBef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</a:t>
            </a:r>
          </a:p>
          <a:p>
            <a:pPr algn="ctr">
              <a:spcBef>
                <a:spcPts val="400"/>
              </a:spcBef>
              <a:buSzPct val="100000"/>
            </a:pP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Рисунок 2" descr="C:\Documents and Settings\Churakova_0001\Рабочий стол\Всякая всячина\Охрана\gallery_12_309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64" y="87734"/>
            <a:ext cx="1671713" cy="146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7687" y="1792119"/>
            <a:ext cx="10450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solidFill>
                  <a:srgbClr val="C00000"/>
                </a:solidFill>
              </a:rPr>
              <a:t>подпункт 6 пункта 1 статьи 18   </a:t>
            </a:r>
            <a:r>
              <a:rPr lang="ru-RU" altLang="ru-RU" sz="1400" dirty="0">
                <a:solidFill>
                  <a:srgbClr val="002060"/>
                </a:solidFill>
              </a:rPr>
              <a:t>Страховщик имеет право: </a:t>
            </a:r>
            <a:r>
              <a:rPr lang="ru-RU" sz="1400" dirty="0">
                <a:solidFill>
                  <a:srgbClr val="C00000"/>
                </a:solidFill>
              </a:rPr>
              <a:t>принимать решение о финансовом обеспечении расходов страхователя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на </a:t>
            </a:r>
            <a:r>
              <a:rPr lang="ru-RU" sz="1400" dirty="0">
                <a:solidFill>
                  <a:srgbClr val="C00000"/>
                </a:solidFill>
              </a:rPr>
              <a:t>предупредительные меры</a:t>
            </a:r>
            <a:r>
              <a:rPr lang="ru-RU" sz="1400" dirty="0">
                <a:solidFill>
                  <a:srgbClr val="002060"/>
                </a:solidFill>
              </a:rPr>
              <a:t> по</a:t>
            </a:r>
            <a:r>
              <a:rPr lang="ru-RU" altLang="ru-RU" sz="1400" dirty="0">
                <a:solidFill>
                  <a:srgbClr val="002060"/>
                </a:solidFill>
              </a:rPr>
              <a:t> сокращению производственного травматизма и профессиональных заболеваний работников и санаторно-курортное лечение работников, занятых на работах с вредными и (или) опасными производственными факторами, размер которых определяется ежегодно федеральным законом о бюджете СФР на очередной финансовый год. Финансовое обеспечение указанных мероприятий осуществляется в соответствии с Правилами…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043" y="4594180"/>
            <a:ext cx="1058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Приказ </a:t>
            </a:r>
            <a:r>
              <a:rPr lang="ru-RU" sz="1400" dirty="0" smtClean="0">
                <a:solidFill>
                  <a:srgbClr val="C00000"/>
                </a:solidFill>
              </a:rPr>
              <a:t>СФР </a:t>
            </a:r>
            <a:r>
              <a:rPr lang="ru-RU" sz="1400" dirty="0">
                <a:solidFill>
                  <a:srgbClr val="C00000"/>
                </a:solidFill>
              </a:rPr>
              <a:t>РФ от </a:t>
            </a:r>
            <a:r>
              <a:rPr lang="ru-RU" sz="1400" dirty="0" smtClean="0">
                <a:solidFill>
                  <a:srgbClr val="C00000"/>
                </a:solidFill>
              </a:rPr>
              <a:t>11.03.2025 </a:t>
            </a:r>
            <a:r>
              <a:rPr lang="ru-RU" sz="1400" dirty="0">
                <a:solidFill>
                  <a:srgbClr val="C00000"/>
                </a:solidFill>
              </a:rPr>
              <a:t>№ </a:t>
            </a:r>
            <a:r>
              <a:rPr lang="ru-RU" sz="1400" dirty="0" smtClean="0">
                <a:solidFill>
                  <a:srgbClr val="C00000"/>
                </a:solidFill>
              </a:rPr>
              <a:t>278 </a:t>
            </a:r>
            <a:r>
              <a:rPr lang="ru-RU" sz="1400" dirty="0">
                <a:solidFill>
                  <a:srgbClr val="002060"/>
                </a:solidFill>
              </a:rPr>
              <a:t>«Об утверждении Административного регламента 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</a:p>
          <a:p>
            <a:pPr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</a:pPr>
            <a:endParaRPr lang="ru-RU" sz="1400" dirty="0">
              <a:solidFill>
                <a:srgbClr val="002060"/>
              </a:solidFill>
            </a:endParaRPr>
          </a:p>
          <a:p>
            <a:pPr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</a:rPr>
              <a:t>Федеральный Закон от </a:t>
            </a:r>
            <a:r>
              <a:rPr lang="ru-RU" sz="1400" dirty="0" smtClean="0">
                <a:solidFill>
                  <a:srgbClr val="C00000"/>
                </a:solidFill>
              </a:rPr>
              <a:t>30.11.2024 </a:t>
            </a:r>
            <a:r>
              <a:rPr lang="ru-RU" sz="1400" dirty="0">
                <a:solidFill>
                  <a:srgbClr val="C00000"/>
                </a:solidFill>
              </a:rPr>
              <a:t>№ </a:t>
            </a:r>
            <a:r>
              <a:rPr lang="ru-RU" sz="1400" dirty="0" smtClean="0">
                <a:solidFill>
                  <a:srgbClr val="C00000"/>
                </a:solidFill>
              </a:rPr>
              <a:t>423-ФЗ </a:t>
            </a:r>
            <a:r>
              <a:rPr lang="ru-RU" sz="1400" dirty="0">
                <a:solidFill>
                  <a:srgbClr val="002060"/>
                </a:solidFill>
              </a:rPr>
              <a:t>«О бюджете Фонда пенсионного и социального страхования Российской Федерации на </a:t>
            </a:r>
            <a:r>
              <a:rPr lang="ru-RU" sz="1400" dirty="0" smtClean="0">
                <a:solidFill>
                  <a:srgbClr val="002060"/>
                </a:solidFill>
              </a:rPr>
              <a:t>2025 </a:t>
            </a:r>
            <a:r>
              <a:rPr lang="ru-RU" sz="1400" dirty="0">
                <a:solidFill>
                  <a:srgbClr val="002060"/>
                </a:solidFill>
              </a:rPr>
              <a:t>год и на плановый период </a:t>
            </a:r>
            <a:r>
              <a:rPr lang="ru-RU" sz="1400" dirty="0" smtClean="0">
                <a:solidFill>
                  <a:srgbClr val="002060"/>
                </a:solidFill>
              </a:rPr>
              <a:t>2026 </a:t>
            </a:r>
            <a:r>
              <a:rPr lang="ru-RU" sz="1400" dirty="0">
                <a:solidFill>
                  <a:srgbClr val="002060"/>
                </a:solidFill>
              </a:rPr>
              <a:t>и </a:t>
            </a:r>
            <a:r>
              <a:rPr lang="ru-RU" sz="1400" dirty="0" smtClean="0">
                <a:solidFill>
                  <a:srgbClr val="002060"/>
                </a:solidFill>
              </a:rPr>
              <a:t>2027 </a:t>
            </a:r>
            <a:r>
              <a:rPr lang="ru-RU" sz="1400" dirty="0">
                <a:solidFill>
                  <a:srgbClr val="002060"/>
                </a:solidFill>
              </a:rPr>
              <a:t>годов»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22974" y="87733"/>
            <a:ext cx="775189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buSzPct val="100000"/>
            </a:pPr>
            <a:endParaRPr lang="ru-RU" altLang="ru-RU" sz="100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423595" y="354365"/>
            <a:ext cx="8064896" cy="73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541338" algn="ctr">
              <a:lnSpc>
                <a:spcPct val="90000"/>
              </a:lnSpc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1600" dirty="0">
                <a:solidFill>
                  <a:srgbClr val="025198"/>
                </a:solidFill>
                <a:latin typeface="+mj-lt"/>
                <a:ea typeface="+mj-ea"/>
                <a:cs typeface="+mj-cs"/>
              </a:rPr>
              <a:t>Финансовое обеспечение предупредительных мер по сокращению производственного травматизма и профессиональных заболеваний</a:t>
            </a:r>
          </a:p>
          <a:p>
            <a:pPr marL="541338" algn="ctr">
              <a:lnSpc>
                <a:spcPct val="90000"/>
              </a:lnSpc>
              <a:buSzPct val="100000"/>
              <a:tabLst>
                <a:tab pos="541338" algn="l"/>
                <a:tab pos="1455738" algn="l"/>
                <a:tab pos="2370138" algn="l"/>
                <a:tab pos="3284538" algn="l"/>
                <a:tab pos="4198938" algn="l"/>
                <a:tab pos="5113338" algn="l"/>
                <a:tab pos="6027738" algn="l"/>
                <a:tab pos="6942138" algn="l"/>
                <a:tab pos="7856538" algn="l"/>
                <a:tab pos="8770938" algn="l"/>
                <a:tab pos="9685338" algn="l"/>
                <a:tab pos="10599738" algn="l"/>
              </a:tabLst>
            </a:pPr>
            <a:r>
              <a:rPr lang="ru-RU" altLang="ru-RU" sz="1400" dirty="0">
                <a:solidFill>
                  <a:srgbClr val="376092"/>
                </a:solidFill>
              </a:rPr>
              <a:t>(нормативная правовая база)</a:t>
            </a:r>
            <a:endParaRPr lang="ru-RU" altLang="ru-RU" sz="1600" dirty="0">
              <a:solidFill>
                <a:srgbClr val="02519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0971" y="1053455"/>
            <a:ext cx="9319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285750">
              <a:buClr>
                <a:srgbClr val="000066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rgbClr val="C00000"/>
                </a:solidFill>
              </a:rPr>
              <a:t>Федеральный закон от 24 июля 1998 г.  № 125-ФЗ </a:t>
            </a:r>
            <a:r>
              <a:rPr lang="ru-RU" altLang="ru-RU" sz="1400" dirty="0">
                <a:solidFill>
                  <a:srgbClr val="002060"/>
                </a:solidFill>
              </a:rPr>
              <a:t>«Об обязательном социальном страховании от несчастных случаев на производстве и профессиональных заболеваний» </a:t>
            </a:r>
            <a:r>
              <a:rPr lang="ru-RU" altLang="ru-RU" sz="1400" dirty="0">
                <a:solidFill>
                  <a:srgbClr val="10253F"/>
                </a:solidFill>
              </a:rPr>
              <a:t>(</a:t>
            </a:r>
            <a:r>
              <a:rPr lang="ru-RU" altLang="ru-RU" sz="1400" dirty="0">
                <a:solidFill>
                  <a:srgbClr val="C00000"/>
                </a:solidFill>
              </a:rPr>
              <a:t>статья 18. </a:t>
            </a:r>
            <a:r>
              <a:rPr lang="ru-RU" altLang="ru-RU" sz="1400" dirty="0">
                <a:solidFill>
                  <a:srgbClr val="002060"/>
                </a:solidFill>
              </a:rPr>
              <a:t>Права и обязанности страховщика):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595" y="3177115"/>
            <a:ext cx="89900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C00000"/>
              </a:solidFill>
            </a:endParaRPr>
          </a:p>
          <a:p>
            <a:pPr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C00000"/>
                </a:solidFill>
              </a:rPr>
              <a:t>Приказ </a:t>
            </a:r>
            <a:r>
              <a:rPr lang="ru-RU" sz="1400" dirty="0">
                <a:solidFill>
                  <a:srgbClr val="C00000"/>
                </a:solidFill>
              </a:rPr>
              <a:t>Минтруда России </a:t>
            </a:r>
            <a:r>
              <a:rPr lang="ru-RU" sz="1400" dirty="0" smtClean="0">
                <a:solidFill>
                  <a:srgbClr val="C00000"/>
                </a:solidFill>
              </a:rPr>
              <a:t>от 11.07.2024 № 347н (вступил в силу с 01.01.25)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03889" y="6382804"/>
            <a:ext cx="872855" cy="363538"/>
          </a:xfrm>
        </p:spPr>
        <p:txBody>
          <a:bodyPr/>
          <a:lstStyle/>
          <a:p>
            <a:pPr algn="r"/>
            <a:fld id="{BC462D69-0582-4C43-B26C-8C8EE0AC63CA}" type="slidenum">
              <a:rPr lang="ru-RU" altLang="ru-RU" smtClean="0">
                <a:latin typeface="+mn-lt"/>
              </a:rPr>
              <a:pPr algn="r"/>
              <a:t>9</a:t>
            </a:fld>
            <a:endParaRPr lang="ru-RU" altLang="ru-RU" dirty="0">
              <a:latin typeface="+mn-lt"/>
            </a:endParaRP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140174" y="107312"/>
            <a:ext cx="685800" cy="807244"/>
            <a:chOff x="634994" y="480009"/>
            <a:chExt cx="914452" cy="1075526"/>
          </a:xfrm>
        </p:grpSpPr>
        <p:pic>
          <p:nvPicPr>
            <p:cNvPr id="37" name="objec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218" y="1352696"/>
              <a:ext cx="163266" cy="7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object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641" y="1353580"/>
              <a:ext cx="341118" cy="8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bject 5"/>
            <p:cNvSpPr>
              <a:spLocks/>
            </p:cNvSpPr>
            <p:nvPr/>
          </p:nvSpPr>
          <p:spPr bwMode="auto">
            <a:xfrm>
              <a:off x="1192096" y="1353577"/>
              <a:ext cx="62230" cy="77470"/>
            </a:xfrm>
            <a:custGeom>
              <a:avLst/>
              <a:gdLst/>
              <a:ahLst/>
              <a:cxnLst>
                <a:cxn ang="0">
                  <a:pos x="10883" y="0"/>
                </a:cxn>
                <a:cxn ang="0">
                  <a:pos x="0" y="0"/>
                </a:cxn>
                <a:cxn ang="0">
                  <a:pos x="0" y="76923"/>
                </a:cxn>
                <a:cxn ang="0">
                  <a:pos x="31750" y="76923"/>
                </a:cxn>
                <a:cxn ang="0">
                  <a:pos x="44600" y="75284"/>
                </a:cxn>
                <a:cxn ang="0">
                  <a:pos x="54124" y="70399"/>
                </a:cxn>
                <a:cxn ang="0">
                  <a:pos x="55698" y="68249"/>
                </a:cxn>
                <a:cxn ang="0">
                  <a:pos x="10883" y="68249"/>
                </a:cxn>
                <a:cxn ang="0">
                  <a:pos x="10883" y="35483"/>
                </a:cxn>
                <a:cxn ang="0">
                  <a:pos x="56574" y="35483"/>
                </a:cxn>
                <a:cxn ang="0">
                  <a:pos x="54738" y="32935"/>
                </a:cxn>
                <a:cxn ang="0">
                  <a:pos x="45848" y="28348"/>
                </a:cxn>
                <a:cxn ang="0">
                  <a:pos x="33731" y="26809"/>
                </a:cxn>
                <a:cxn ang="0">
                  <a:pos x="10883" y="26809"/>
                </a:cxn>
                <a:cxn ang="0">
                  <a:pos x="10883" y="0"/>
                </a:cxn>
                <a:cxn ang="0">
                  <a:pos x="56574" y="35483"/>
                </a:cxn>
                <a:cxn ang="0">
                  <a:pos x="44170" y="35483"/>
                </a:cxn>
                <a:cxn ang="0">
                  <a:pos x="51079" y="40436"/>
                </a:cxn>
                <a:cxn ang="0">
                  <a:pos x="51079" y="51320"/>
                </a:cxn>
                <a:cxn ang="0">
                  <a:pos x="49782" y="58643"/>
                </a:cxn>
                <a:cxn ang="0">
                  <a:pos x="45972" y="63942"/>
                </a:cxn>
                <a:cxn ang="0">
                  <a:pos x="39769" y="67163"/>
                </a:cxn>
                <a:cxn ang="0">
                  <a:pos x="31292" y="68249"/>
                </a:cxn>
                <a:cxn ang="0">
                  <a:pos x="55698" y="68249"/>
                </a:cxn>
                <a:cxn ang="0">
                  <a:pos x="60042" y="62318"/>
                </a:cxn>
                <a:cxn ang="0">
                  <a:pos x="62077" y="51092"/>
                </a:cxn>
                <a:cxn ang="0">
                  <a:pos x="60211" y="40531"/>
                </a:cxn>
                <a:cxn ang="0">
                  <a:pos x="56574" y="35483"/>
                </a:cxn>
              </a:cxnLst>
              <a:rect l="0" t="0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0" name="object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4796" y="1353580"/>
              <a:ext cx="661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object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9272" y="1353577"/>
              <a:ext cx="85153" cy="7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object 8"/>
            <p:cNvSpPr>
              <a:spLocks/>
            </p:cNvSpPr>
            <p:nvPr/>
          </p:nvSpPr>
          <p:spPr bwMode="auto">
            <a:xfrm>
              <a:off x="1482771" y="1353580"/>
              <a:ext cx="66675" cy="77470"/>
            </a:xfrm>
            <a:custGeom>
              <a:avLst/>
              <a:gdLst/>
              <a:ahLst/>
              <a:cxnLst>
                <a:cxn ang="0">
                  <a:pos x="66471" y="0"/>
                </a:cxn>
                <a:cxn ang="0">
                  <a:pos x="56349" y="0"/>
                </a:cxn>
                <a:cxn ang="0">
                  <a:pos x="10871" y="59334"/>
                </a:cxn>
                <a:cxn ang="0">
                  <a:pos x="10871" y="0"/>
                </a:cxn>
                <a:cxn ang="0">
                  <a:pos x="0" y="0"/>
                </a:cxn>
                <a:cxn ang="0">
                  <a:pos x="0" y="76911"/>
                </a:cxn>
                <a:cxn ang="0">
                  <a:pos x="10096" y="76911"/>
                </a:cxn>
                <a:cxn ang="0">
                  <a:pos x="55689" y="17691"/>
                </a:cxn>
                <a:cxn ang="0">
                  <a:pos x="55689" y="76911"/>
                </a:cxn>
                <a:cxn ang="0">
                  <a:pos x="66471" y="76911"/>
                </a:cxn>
                <a:cxn ang="0">
                  <a:pos x="66471" y="0"/>
                </a:cxn>
              </a:cxnLst>
              <a:rect l="0" t="0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3" name="object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4994" y="1464464"/>
              <a:ext cx="188554" cy="8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object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5724" y="1467309"/>
              <a:ext cx="164275" cy="8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object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57757" y="1466442"/>
              <a:ext cx="319289" cy="7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object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6605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object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82771" y="1467312"/>
              <a:ext cx="66471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bject 14"/>
            <p:cNvSpPr>
              <a:spLocks/>
            </p:cNvSpPr>
            <p:nvPr/>
          </p:nvSpPr>
          <p:spPr bwMode="auto">
            <a:xfrm>
              <a:off x="1489430" y="1331849"/>
              <a:ext cx="54610" cy="8255"/>
            </a:xfrm>
            <a:custGeom>
              <a:avLst/>
              <a:gdLst/>
              <a:ahLst/>
              <a:cxnLst>
                <a:cxn ang="0">
                  <a:pos x="54533" y="0"/>
                </a:cxn>
                <a:cxn ang="0">
                  <a:pos x="0" y="0"/>
                </a:cxn>
                <a:cxn ang="0">
                  <a:pos x="0" y="8115"/>
                </a:cxn>
                <a:cxn ang="0">
                  <a:pos x="54533" y="8115"/>
                </a:cxn>
                <a:cxn ang="0">
                  <a:pos x="54533" y="0"/>
                </a:cxn>
              </a:cxnLst>
              <a:rect l="0" t="0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49" name="object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4093" y="480009"/>
              <a:ext cx="895848" cy="76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04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196337</TotalTime>
  <Words>2087</Words>
  <Application>Microsoft Office PowerPoint</Application>
  <PresentationFormat>Широкоэкранный</PresentationFormat>
  <Paragraphs>278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Georgia</vt:lpstr>
      <vt:lpstr>Lucida Sans Unicode</vt:lpstr>
      <vt:lpstr>Montserrat</vt:lpstr>
      <vt:lpstr>Montserrat Medium</vt:lpstr>
      <vt:lpstr>Nunito Semi Bold</vt:lpstr>
      <vt:lpstr>PT Sans</vt:lpstr>
      <vt:lpstr>Times New Roman</vt:lpstr>
      <vt:lpstr>Wingdings</vt:lpstr>
      <vt:lpstr>3_Тема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ФИНАНСОВОГО ОБЕСПЕЧЕНИЯ ПРЕДУПРЕДИТЕЛЬНЫХ МЕР (ФОПМ)</vt:lpstr>
      <vt:lpstr>Презентация PowerPoint</vt:lpstr>
      <vt:lpstr>Презентация PowerPoint</vt:lpstr>
      <vt:lpstr>  Отделение Фонда пенсионного и социального страхования РФ по Челябинской области в социальных сетях</vt:lpstr>
      <vt:lpstr>Презентация PowerPoint</vt:lpstr>
    </vt:vector>
  </TitlesOfParts>
  <Company>ЦА ФСС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Danilova_0002</dc:creator>
  <cp:lastModifiedBy>Логинова Елена Михайловна</cp:lastModifiedBy>
  <cp:revision>977</cp:revision>
  <cp:lastPrinted>2025-11-24T08:10:01Z</cp:lastPrinted>
  <dcterms:created xsi:type="dcterms:W3CDTF">2021-03-26T07:42:00Z</dcterms:created>
  <dcterms:modified xsi:type="dcterms:W3CDTF">2025-12-08T08:34:32Z</dcterms:modified>
</cp:coreProperties>
</file>